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329" r:id="rId2"/>
    <p:sldId id="331" r:id="rId3"/>
    <p:sldId id="265" r:id="rId4"/>
    <p:sldId id="264" r:id="rId5"/>
    <p:sldId id="321" r:id="rId6"/>
    <p:sldId id="258" r:id="rId7"/>
    <p:sldId id="261" r:id="rId8"/>
    <p:sldId id="302" r:id="rId9"/>
    <p:sldId id="311" r:id="rId10"/>
    <p:sldId id="312" r:id="rId11"/>
    <p:sldId id="313" r:id="rId12"/>
    <p:sldId id="314" r:id="rId13"/>
    <p:sldId id="315" r:id="rId14"/>
    <p:sldId id="316" r:id="rId15"/>
    <p:sldId id="260" r:id="rId16"/>
    <p:sldId id="271" r:id="rId17"/>
    <p:sldId id="272" r:id="rId18"/>
    <p:sldId id="274" r:id="rId19"/>
    <p:sldId id="281" r:id="rId20"/>
    <p:sldId id="279" r:id="rId21"/>
    <p:sldId id="293" r:id="rId22"/>
    <p:sldId id="323" r:id="rId23"/>
    <p:sldId id="309" r:id="rId24"/>
    <p:sldId id="294" r:id="rId25"/>
    <p:sldId id="297" r:id="rId26"/>
    <p:sldId id="300" r:id="rId27"/>
    <p:sldId id="290" r:id="rId28"/>
    <p:sldId id="267" r:id="rId29"/>
    <p:sldId id="286" r:id="rId30"/>
    <p:sldId id="287" r:id="rId31"/>
    <p:sldId id="283" r:id="rId32"/>
    <p:sldId id="322" r:id="rId33"/>
    <p:sldId id="268" r:id="rId34"/>
    <p:sldId id="285" r:id="rId35"/>
    <p:sldId id="305" r:id="rId36"/>
    <p:sldId id="303" r:id="rId37"/>
    <p:sldId id="326" r:id="rId38"/>
    <p:sldId id="324" r:id="rId39"/>
    <p:sldId id="280" r:id="rId40"/>
    <p:sldId id="317" r:id="rId41"/>
    <p:sldId id="325" r:id="rId42"/>
    <p:sldId id="328" r:id="rId43"/>
    <p:sldId id="262" r:id="rId44"/>
    <p:sldId id="269" r:id="rId45"/>
    <p:sldId id="291" r:id="rId46"/>
    <p:sldId id="295" r:id="rId47"/>
    <p:sldId id="298" r:id="rId48"/>
    <p:sldId id="308" r:id="rId49"/>
    <p:sldId id="310" r:id="rId50"/>
    <p:sldId id="318" r:id="rId51"/>
    <p:sldId id="327" r:id="rId52"/>
    <p:sldId id="32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80247" autoAdjust="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C65DC5-9972-4897-89B1-A632A00C19E5}" type="datetimeFigureOut">
              <a:rPr lang="en-US" smtClean="0"/>
              <a:pPr/>
              <a:t>11/15/2012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B99D3-3E23-4BB9-9D9E-9D2A0005B9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Mexico"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en.wikipedia.org/wiki/In%C3%A9s_Ram%C3%ADrez"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Ferdinand_Adolf_Kehrer"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en.wikipedia.org/wiki/Jakob_Nufer" TargetMode="External"/><Relationship Id="rId4" Type="http://schemas.openxmlformats.org/officeDocument/2006/relationships/hyperlink" Target="http://en.wikipedia.org/wiki/Kemmenta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separate guidelines for each and every thing like multiple pregnancy,</a:t>
            </a:r>
            <a:r>
              <a:rPr lang="en-US" baseline="0" dirty="0" smtClean="0"/>
              <a:t> </a:t>
            </a:r>
            <a:r>
              <a:rPr lang="en-US" baseline="0" dirty="0" err="1" smtClean="0"/>
              <a:t>PIH</a:t>
            </a:r>
            <a:r>
              <a:rPr lang="en-US" baseline="0" dirty="0" smtClean="0"/>
              <a:t> etc.</a:t>
            </a:r>
          </a:p>
          <a:p>
            <a:endParaRPr lang="en-US" baseline="0" dirty="0" smtClean="0"/>
          </a:p>
          <a:p>
            <a:r>
              <a:rPr lang="en-US" baseline="0" dirty="0" smtClean="0"/>
              <a:t>National Institute of health and clinical excellence(NICE)	</a:t>
            </a:r>
            <a:endParaRPr lang="en-US" dirty="0"/>
          </a:p>
        </p:txBody>
      </p:sp>
      <p:sp>
        <p:nvSpPr>
          <p:cNvPr id="4" name="Slide Number Placeholder 3"/>
          <p:cNvSpPr>
            <a:spLocks noGrp="1"/>
          </p:cNvSpPr>
          <p:nvPr>
            <p:ph type="sldNum" sz="quarter" idx="10"/>
          </p:nvPr>
        </p:nvSpPr>
        <p:spPr/>
        <p:txBody>
          <a:bodyPr/>
          <a:lstStyle/>
          <a:p>
            <a:fld id="{523B99D3-3E23-4BB9-9D9E-9D2A0005B9C8}"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High incidence of respiratory distress and </a:t>
            </a:r>
            <a:r>
              <a:rPr lang="en-US" sz="1200" dirty="0" err="1" smtClean="0"/>
              <a:t>NICU</a:t>
            </a:r>
            <a:r>
              <a:rPr lang="en-US" sz="1200" dirty="0" smtClean="0"/>
              <a:t> admissions in infants born by cesarean delivery before the onset of spontaneous labor</a:t>
            </a:r>
            <a:endParaRPr lang="en-US" dirty="0"/>
          </a:p>
        </p:txBody>
      </p:sp>
      <p:sp>
        <p:nvSpPr>
          <p:cNvPr id="4" name="Slide Number Placeholder 3"/>
          <p:cNvSpPr>
            <a:spLocks noGrp="1"/>
          </p:cNvSpPr>
          <p:nvPr>
            <p:ph type="sldNum" sz="quarter" idx="10"/>
          </p:nvPr>
        </p:nvSpPr>
        <p:spPr/>
        <p:txBody>
          <a:bodyPr/>
          <a:lstStyle/>
          <a:p>
            <a:fld id="{523B99D3-3E23-4BB9-9D9E-9D2A0005B9C8}"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midnight, on 5 March 2000</a:t>
            </a:r>
          </a:p>
          <a:p>
            <a:r>
              <a:rPr lang="en-US" sz="1200" kern="1200" dirty="0" smtClean="0">
                <a:solidFill>
                  <a:schemeClr val="tx1"/>
                </a:solidFill>
                <a:latin typeface="+mn-lt"/>
                <a:ea typeface="+mn-ea"/>
                <a:cs typeface="+mn-cs"/>
              </a:rPr>
              <a:t>Ines </a:t>
            </a:r>
            <a:r>
              <a:rPr lang="en-US" sz="1200" kern="1200" dirty="0" err="1" smtClean="0">
                <a:solidFill>
                  <a:schemeClr val="tx1"/>
                </a:solidFill>
                <a:latin typeface="+mn-lt"/>
                <a:ea typeface="+mn-ea"/>
                <a:cs typeface="+mn-cs"/>
              </a:rPr>
              <a:t>Ramírez</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Pérez</a:t>
            </a:r>
            <a:r>
              <a:rPr lang="en-US" sz="1200" kern="1200" dirty="0" smtClean="0">
                <a:solidFill>
                  <a:schemeClr val="tx1"/>
                </a:solidFill>
                <a:latin typeface="+mn-lt"/>
                <a:ea typeface="+mn-ea"/>
                <a:cs typeface="+mn-cs"/>
              </a:rPr>
              <a:t> is a peasant living in rural </a:t>
            </a:r>
            <a:r>
              <a:rPr lang="en-US" sz="1200" kern="1200" dirty="0" smtClean="0">
                <a:solidFill>
                  <a:schemeClr val="tx1"/>
                </a:solidFill>
                <a:latin typeface="+mn-lt"/>
                <a:ea typeface="+mn-ea"/>
                <a:cs typeface="+mn-cs"/>
                <a:hlinkClick r:id="rId3" tooltip="Mexico"/>
              </a:rPr>
              <a:t>Mexico</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Son </a:t>
            </a:r>
            <a:r>
              <a:rPr lang="en-US" sz="1200" kern="1200" dirty="0" err="1" smtClean="0">
                <a:solidFill>
                  <a:schemeClr val="tx1"/>
                </a:solidFill>
                <a:latin typeface="+mn-lt"/>
                <a:ea typeface="+mn-ea"/>
                <a:cs typeface="+mn-cs"/>
              </a:rPr>
              <a:t>Oriando</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Describing her experience, </a:t>
            </a:r>
            <a:r>
              <a:rPr lang="en-US" sz="1200" kern="1200" dirty="0" err="1" smtClean="0">
                <a:solidFill>
                  <a:schemeClr val="tx1"/>
                </a:solidFill>
                <a:latin typeface="+mn-lt"/>
                <a:ea typeface="+mn-ea"/>
                <a:cs typeface="+mn-cs"/>
              </a:rPr>
              <a:t>Ramírez</a:t>
            </a:r>
            <a:r>
              <a:rPr lang="en-US" sz="1200" kern="1200" dirty="0" smtClean="0">
                <a:solidFill>
                  <a:schemeClr val="tx1"/>
                </a:solidFill>
                <a:latin typeface="+mn-lt"/>
                <a:ea typeface="+mn-ea"/>
                <a:cs typeface="+mn-cs"/>
              </a:rPr>
              <a:t> said, "I couldn’t stand the pain anymore. If my baby was going to die, then I decided I would have to die, too. But if he was going to grow up, I was going to see him grow up, and I was going to be with my child. I thought that God would save both our lives."</a:t>
            </a:r>
            <a:r>
              <a:rPr lang="en-US" sz="1200" u="sng" kern="1200" baseline="30000" dirty="0" smtClean="0">
                <a:solidFill>
                  <a:schemeClr val="tx1"/>
                </a:solidFill>
                <a:latin typeface="+mn-lt"/>
                <a:ea typeface="+mn-ea"/>
                <a:cs typeface="+mn-cs"/>
                <a:hlinkClick r:id="rId4"/>
              </a:rPr>
              <a:t>[1]</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Ramírez</a:t>
            </a:r>
            <a:r>
              <a:rPr lang="en-US" sz="1200" kern="1200" dirty="0" smtClean="0">
                <a:solidFill>
                  <a:schemeClr val="tx1"/>
                </a:solidFill>
                <a:latin typeface="+mn-lt"/>
                <a:ea typeface="+mn-ea"/>
                <a:cs typeface="+mn-cs"/>
              </a:rPr>
              <a:t> is believed to be the only person known to have performed a successful caesarean section on herself. Her case was written up in the March 2004 issue of the </a:t>
            </a:r>
            <a:r>
              <a:rPr lang="en-US" sz="1200" i="1" kern="1200" dirty="0" smtClean="0">
                <a:solidFill>
                  <a:schemeClr val="tx1"/>
                </a:solidFill>
                <a:latin typeface="+mn-lt"/>
                <a:ea typeface="+mn-ea"/>
                <a:cs typeface="+mn-cs"/>
              </a:rPr>
              <a:t>International Journal of Gynecology &amp; Obstetrics</a:t>
            </a:r>
            <a:r>
              <a:rPr lang="en-US" sz="1200" kern="1200" dirty="0" smtClean="0">
                <a:solidFill>
                  <a:schemeClr val="tx1"/>
                </a:solidFill>
                <a:latin typeface="+mn-lt"/>
                <a:ea typeface="+mn-ea"/>
                <a:cs typeface="+mn-cs"/>
              </a:rPr>
              <a:t>.</a:t>
            </a:r>
            <a:r>
              <a:rPr lang="en-US" sz="1200" u="sng" kern="1200" baseline="30000" dirty="0" smtClean="0">
                <a:solidFill>
                  <a:schemeClr val="tx1"/>
                </a:solidFill>
                <a:latin typeface="+mn-lt"/>
                <a:ea typeface="+mn-ea"/>
                <a:cs typeface="+mn-cs"/>
                <a:hlinkClick r:id="rId4"/>
              </a:rPr>
              <a:t>[2]</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3B99D3-3E23-4BB9-9D9E-9D2A0005B9C8}" type="slidenum">
              <a:rPr lang="en-US" smtClean="0"/>
              <a:pPr/>
              <a:t>37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have planned in asking the students what they consider as a myth and they what they consider as a truth based on the things taught so far and a bit extra… and I am planning on correcting them giving the exact details if they are wrong… </a:t>
            </a:r>
          </a:p>
          <a:p>
            <a:endParaRPr lang="en-US" baseline="0" dirty="0" smtClean="0"/>
          </a:p>
          <a:p>
            <a:r>
              <a:rPr lang="en-US" baseline="0" dirty="0" smtClean="0"/>
              <a:t>I have not given exact references for each because some of them are my derivations of various studies and not the exact content of them</a:t>
            </a:r>
            <a:endParaRPr lang="en-US" dirty="0"/>
          </a:p>
        </p:txBody>
      </p:sp>
      <p:sp>
        <p:nvSpPr>
          <p:cNvPr id="4" name="Slide Number Placeholder 3"/>
          <p:cNvSpPr>
            <a:spLocks noGrp="1"/>
          </p:cNvSpPr>
          <p:nvPr>
            <p:ph type="sldNum" sz="quarter" idx="10"/>
          </p:nvPr>
        </p:nvSpPr>
        <p:spPr/>
        <p:txBody>
          <a:bodyPr/>
          <a:lstStyle/>
          <a:p>
            <a:fld id="{523B99D3-3E23-4BB9-9D9E-9D2A0005B9C8}" type="slidenum">
              <a:rPr lang="en-US" smtClean="0"/>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 of the transverse incision technique to minimize bleeding by </a:t>
            </a:r>
            <a:r>
              <a:rPr lang="en-US" dirty="0" smtClean="0">
                <a:hlinkClick r:id="rId3" tooltip="Ferdinand Adolf Kehrer"/>
              </a:rPr>
              <a:t>Ferdinand Adolf </a:t>
            </a:r>
            <a:r>
              <a:rPr lang="en-US" dirty="0" err="1" smtClean="0">
                <a:hlinkClick r:id="rId3" tooltip="Ferdinand Adolf Kehrer"/>
              </a:rPr>
              <a:t>Kehrer</a:t>
            </a:r>
            <a:r>
              <a:rPr lang="en-US" dirty="0" smtClean="0"/>
              <a:t> in 1881 is thought to be first modern CS performed.</a:t>
            </a:r>
          </a:p>
          <a:p>
            <a:endParaRPr lang="en-US" dirty="0" smtClean="0"/>
          </a:p>
          <a:p>
            <a:r>
              <a:rPr lang="en-US" dirty="0" smtClean="0"/>
              <a:t>the first recorded incidence of a woman surviving a Caesarean section was in the 1580s, in </a:t>
            </a:r>
            <a:r>
              <a:rPr lang="en-US" dirty="0" err="1" smtClean="0">
                <a:hlinkClick r:id="rId4" tooltip="Kemmental"/>
              </a:rPr>
              <a:t>Siegershausen</a:t>
            </a:r>
            <a:r>
              <a:rPr lang="en-US" dirty="0" smtClean="0"/>
              <a:t>, Switzerland: </a:t>
            </a:r>
            <a:r>
              <a:rPr lang="en-US" dirty="0" err="1" smtClean="0">
                <a:hlinkClick r:id="rId5" tooltip="Jakob Nufer"/>
              </a:rPr>
              <a:t>Jakob</a:t>
            </a:r>
            <a:r>
              <a:rPr lang="en-US" dirty="0" smtClean="0">
                <a:hlinkClick r:id="rId5" tooltip="Jakob Nufer"/>
              </a:rPr>
              <a:t> </a:t>
            </a:r>
            <a:r>
              <a:rPr lang="en-US" dirty="0" err="1" smtClean="0">
                <a:hlinkClick r:id="rId5" tooltip="Jakob Nufer"/>
              </a:rPr>
              <a:t>Nufer</a:t>
            </a:r>
            <a:r>
              <a:rPr lang="en-US" dirty="0" smtClean="0"/>
              <a:t>, a pig </a:t>
            </a:r>
            <a:r>
              <a:rPr lang="en-US" dirty="0" err="1" smtClean="0"/>
              <a:t>gelder</a:t>
            </a:r>
            <a:r>
              <a:rPr lang="en-US" dirty="0" smtClean="0"/>
              <a:t>, is supposed to have performed the operation on his wife after a prolonged </a:t>
            </a:r>
            <a:r>
              <a:rPr lang="en-US" dirty="0" err="1" smtClean="0"/>
              <a:t>labour</a:t>
            </a:r>
            <a:r>
              <a:rPr lang="en-US" dirty="0" smtClean="0"/>
              <a:t>.</a:t>
            </a:r>
          </a:p>
          <a:p>
            <a:endParaRPr lang="en-US" dirty="0" smtClean="0"/>
          </a:p>
          <a:p>
            <a:r>
              <a:rPr lang="en-US" dirty="0" err="1" smtClean="0"/>
              <a:t>Vbac</a:t>
            </a:r>
            <a:r>
              <a:rPr lang="en-US" dirty="0" smtClean="0"/>
              <a:t> 2</a:t>
            </a:r>
            <a:r>
              <a:rPr lang="en-US" baseline="30000" dirty="0" smtClean="0"/>
              <a:t>nd</a:t>
            </a:r>
            <a:r>
              <a:rPr lang="en-US" dirty="0" smtClean="0"/>
              <a:t> CS risk</a:t>
            </a:r>
          </a:p>
          <a:p>
            <a:r>
              <a:rPr lang="en-US" dirty="0" smtClean="0"/>
              <a:t>Headings</a:t>
            </a:r>
          </a:p>
          <a:p>
            <a:r>
              <a:rPr lang="en-US" dirty="0" smtClean="0"/>
              <a:t>Male or female </a:t>
            </a:r>
            <a:r>
              <a:rPr lang="en-US" dirty="0" err="1" smtClean="0"/>
              <a:t>obs</a:t>
            </a:r>
            <a:endParaRPr lang="en-US" dirty="0" smtClean="0"/>
          </a:p>
          <a:p>
            <a:r>
              <a:rPr lang="en-US" dirty="0" smtClean="0"/>
              <a:t>Cost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3B99D3-3E23-4BB9-9D9E-9D2A0005B9C8}" type="slidenum">
              <a:rPr lang="en-US" smtClean="0"/>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Women who have an uncomplicated singleton breech pregnancy at 36 weeks' gestation should be offered external cephalic version. Exceptions include women in </a:t>
            </a:r>
            <a:r>
              <a:rPr lang="en-US" dirty="0" err="1" smtClean="0"/>
              <a:t>labour</a:t>
            </a:r>
            <a:r>
              <a:rPr lang="en-US" dirty="0" smtClean="0"/>
              <a:t> and women with a uterine scar or abnormality, fetal compromise, ruptured membranes, vaginal bleeding or medical conditions. </a:t>
            </a:r>
            <a:r>
              <a:rPr lang="en-US" b="1" dirty="0" smtClean="0"/>
              <a:t>[2004]</a:t>
            </a:r>
            <a:r>
              <a:rPr lang="en-US" b="1" baseline="0" dirty="0" smtClean="0"/>
              <a:t> </a:t>
            </a:r>
            <a:r>
              <a:rPr lang="en-US" dirty="0" smtClean="0"/>
              <a:t>Pregnant women with a singleton breech presentation at term, for whom external cephalic version is contraindicated or has been unsuccessful, should be offered CS because it reduces </a:t>
            </a:r>
            <a:r>
              <a:rPr lang="en-US" dirty="0" err="1" smtClean="0"/>
              <a:t>perinatal</a:t>
            </a:r>
            <a:r>
              <a:rPr lang="en-US" dirty="0" smtClean="0"/>
              <a:t> mortality and neonatal morbidity. </a:t>
            </a:r>
            <a:r>
              <a:rPr lang="en-US" b="1" dirty="0" smtClean="0"/>
              <a:t>[2004]</a:t>
            </a:r>
            <a:endParaRPr lang="en-US" dirty="0" smtClean="0"/>
          </a:p>
        </p:txBody>
      </p:sp>
      <p:sp>
        <p:nvSpPr>
          <p:cNvPr id="4" name="Slide Number Placeholder 3"/>
          <p:cNvSpPr>
            <a:spLocks noGrp="1"/>
          </p:cNvSpPr>
          <p:nvPr>
            <p:ph type="sldNum" sz="quarter" idx="10"/>
          </p:nvPr>
        </p:nvSpPr>
        <p:spPr/>
        <p:txBody>
          <a:bodyPr/>
          <a:lstStyle/>
          <a:p>
            <a:fld id="{523B99D3-3E23-4BB9-9D9E-9D2A0005B9C8}"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This is especially troubling in view of lack of association between cesarean delivery and any reduction in childhood neurological problems. </a:t>
            </a:r>
          </a:p>
          <a:p>
            <a:endParaRPr lang="en-US" dirty="0"/>
          </a:p>
        </p:txBody>
      </p:sp>
      <p:sp>
        <p:nvSpPr>
          <p:cNvPr id="4" name="Slide Number Placeholder 3"/>
          <p:cNvSpPr>
            <a:spLocks noGrp="1"/>
          </p:cNvSpPr>
          <p:nvPr>
            <p:ph type="sldNum" sz="quarter" idx="10"/>
          </p:nvPr>
        </p:nvSpPr>
        <p:spPr/>
        <p:txBody>
          <a:bodyPr/>
          <a:lstStyle/>
          <a:p>
            <a:fld id="{523B99D3-3E23-4BB9-9D9E-9D2A0005B9C8}"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called Maternal Demand for Caesareans(</a:t>
            </a:r>
            <a:r>
              <a:rPr lang="en-US" dirty="0" err="1" smtClean="0"/>
              <a:t>MDCS</a:t>
            </a:r>
            <a:r>
              <a:rPr lang="en-US" dirty="0" smtClean="0"/>
              <a:t>) or Patient choice caesarean</a:t>
            </a:r>
          </a:p>
          <a:p>
            <a:endParaRPr lang="en-US" dirty="0"/>
          </a:p>
        </p:txBody>
      </p:sp>
      <p:sp>
        <p:nvSpPr>
          <p:cNvPr id="4" name="Slide Number Placeholder 3"/>
          <p:cNvSpPr>
            <a:spLocks noGrp="1"/>
          </p:cNvSpPr>
          <p:nvPr>
            <p:ph type="sldNum" sz="quarter" idx="10"/>
          </p:nvPr>
        </p:nvSpPr>
        <p:spPr/>
        <p:txBody>
          <a:bodyPr/>
          <a:lstStyle/>
          <a:p>
            <a:fld id="{523B99D3-3E23-4BB9-9D9E-9D2A0005B9C8}"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Assisted caesarean: Naomi Chapman just seconds after using her own hands to give birth to her son, Thomas. </a:t>
            </a:r>
            <a:r>
              <a:rPr lang="en-US" dirty="0" err="1" smtClean="0"/>
              <a:t>australia</a:t>
            </a:r>
            <a:endParaRPr lang="en-US" dirty="0"/>
          </a:p>
        </p:txBody>
      </p:sp>
      <p:sp>
        <p:nvSpPr>
          <p:cNvPr id="4" name="Slide Number Placeholder 3"/>
          <p:cNvSpPr>
            <a:spLocks noGrp="1"/>
          </p:cNvSpPr>
          <p:nvPr>
            <p:ph type="sldNum" sz="quarter" idx="10"/>
          </p:nvPr>
        </p:nvSpPr>
        <p:spPr/>
        <p:txBody>
          <a:bodyPr/>
          <a:lstStyle/>
          <a:p>
            <a:fld id="{523B99D3-3E23-4BB9-9D9E-9D2A0005B9C8}"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‘Actress Elizabeth Hurley had one. So did supermodel Claudia </a:t>
            </a:r>
            <a:r>
              <a:rPr lang="en-US" i="1" dirty="0" err="1" smtClean="0"/>
              <a:t>Schiffer</a:t>
            </a:r>
            <a:r>
              <a:rPr lang="en-US" i="1" dirty="0" smtClean="0"/>
              <a:t>. Ex-Spice Girl Victoria Beckham and singer Toni Braxton had two each. TV mom Patricia Heaton had four. They’re so popular among the upper class in Brazil that the only way you won’t get one in Rio de Janeiro, as the joke goes, is if your doctor gets stuck in traffic.’ to posh to push</a:t>
            </a:r>
            <a:endParaRPr lang="en-US" dirty="0" smtClean="0"/>
          </a:p>
          <a:p>
            <a:r>
              <a:rPr lang="en-US" b="1" i="1" dirty="0" smtClean="0"/>
              <a:t>(Time magazine, 2004)</a:t>
            </a:r>
            <a:endParaRPr lang="en-US" dirty="0" smtClean="0"/>
          </a:p>
          <a:p>
            <a:endParaRPr lang="en-US" dirty="0" smtClean="0"/>
          </a:p>
          <a:p>
            <a:r>
              <a:rPr lang="en-US" dirty="0" smtClean="0"/>
              <a:t>leading to u</a:t>
            </a:r>
            <a:endParaRPr lang="en-US" dirty="0"/>
          </a:p>
        </p:txBody>
      </p:sp>
      <p:sp>
        <p:nvSpPr>
          <p:cNvPr id="4" name="Slide Number Placeholder 3"/>
          <p:cNvSpPr>
            <a:spLocks noGrp="1"/>
          </p:cNvSpPr>
          <p:nvPr>
            <p:ph type="sldNum" sz="quarter" idx="10"/>
          </p:nvPr>
        </p:nvSpPr>
        <p:spPr/>
        <p:txBody>
          <a:bodyPr/>
          <a:lstStyle/>
          <a:p>
            <a:fld id="{523B99D3-3E23-4BB9-9D9E-9D2A0005B9C8}"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5) because vaginal delivery is time consuming, imposes high stress levels and is unpredictable</a:t>
            </a:r>
            <a:endParaRPr lang="en-US" dirty="0"/>
          </a:p>
        </p:txBody>
      </p:sp>
      <p:sp>
        <p:nvSpPr>
          <p:cNvPr id="4" name="Slide Number Placeholder 3"/>
          <p:cNvSpPr>
            <a:spLocks noGrp="1"/>
          </p:cNvSpPr>
          <p:nvPr>
            <p:ph type="sldNum" sz="quarter" idx="10"/>
          </p:nvPr>
        </p:nvSpPr>
        <p:spPr/>
        <p:txBody>
          <a:bodyPr/>
          <a:lstStyle/>
          <a:p>
            <a:fld id="{523B99D3-3E23-4BB9-9D9E-9D2A0005B9C8}"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3B99D3-3E23-4BB9-9D9E-9D2A0005B9C8}"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actually a repetition</a:t>
            </a:r>
            <a:endParaRPr lang="en-US" dirty="0"/>
          </a:p>
        </p:txBody>
      </p:sp>
      <p:sp>
        <p:nvSpPr>
          <p:cNvPr id="4" name="Slide Number Placeholder 3"/>
          <p:cNvSpPr>
            <a:spLocks noGrp="1"/>
          </p:cNvSpPr>
          <p:nvPr>
            <p:ph type="sldNum" sz="quarter" idx="10"/>
          </p:nvPr>
        </p:nvSpPr>
        <p:spPr/>
        <p:txBody>
          <a:bodyPr/>
          <a:lstStyle/>
          <a:p>
            <a:fld id="{523B99D3-3E23-4BB9-9D9E-9D2A0005B9C8}"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69532F0-1FEB-46E3-90C3-C818BCE830EC}" type="datetimeFigureOut">
              <a:rPr lang="en-US" smtClean="0"/>
              <a:pPr/>
              <a:t>11/15/2012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58F5CA8-ABB9-424E-9A0E-AA092CBB626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9532F0-1FEB-46E3-90C3-C818BCE830EC}"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F5CA8-ABB9-424E-9A0E-AA092CBB62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9532F0-1FEB-46E3-90C3-C818BCE830EC}"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F5CA8-ABB9-424E-9A0E-AA092CBB62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9532F0-1FEB-46E3-90C3-C818BCE830EC}"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F5CA8-ABB9-424E-9A0E-AA092CBB62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69532F0-1FEB-46E3-90C3-C818BCE830EC}" type="datetimeFigureOut">
              <a:rPr lang="en-US" smtClean="0"/>
              <a:pPr/>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F5CA8-ABB9-424E-9A0E-AA092CBB62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9532F0-1FEB-46E3-90C3-C818BCE830EC}" type="datetimeFigureOut">
              <a:rPr lang="en-US" smtClean="0"/>
              <a:pPr/>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F5CA8-ABB9-424E-9A0E-AA092CBB62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69532F0-1FEB-46E3-90C3-C818BCE830EC}" type="datetimeFigureOut">
              <a:rPr lang="en-US" smtClean="0"/>
              <a:pPr/>
              <a:t>11/15/2012</a:t>
            </a:fld>
            <a:endParaRPr lang="en-US"/>
          </a:p>
        </p:txBody>
      </p:sp>
      <p:sp>
        <p:nvSpPr>
          <p:cNvPr id="27" name="Slide Number Placeholder 26"/>
          <p:cNvSpPr>
            <a:spLocks noGrp="1"/>
          </p:cNvSpPr>
          <p:nvPr>
            <p:ph type="sldNum" sz="quarter" idx="11"/>
          </p:nvPr>
        </p:nvSpPr>
        <p:spPr/>
        <p:txBody>
          <a:bodyPr rtlCol="0"/>
          <a:lstStyle/>
          <a:p>
            <a:fld id="{758F5CA8-ABB9-424E-9A0E-AA092CBB6266}"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69532F0-1FEB-46E3-90C3-C818BCE830EC}" type="datetimeFigureOut">
              <a:rPr lang="en-US" smtClean="0"/>
              <a:pPr/>
              <a:t>11/15/2012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58F5CA8-ABB9-424E-9A0E-AA092CBB62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532F0-1FEB-46E3-90C3-C818BCE830EC}" type="datetimeFigureOut">
              <a:rPr lang="en-US" smtClean="0"/>
              <a:pPr/>
              <a:t>11/15/2012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F5CA8-ABB9-424E-9A0E-AA092CBB62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9532F0-1FEB-46E3-90C3-C818BCE830EC}" type="datetimeFigureOut">
              <a:rPr lang="en-US" smtClean="0"/>
              <a:pPr/>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F5CA8-ABB9-424E-9A0E-AA092CBB62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69532F0-1FEB-46E3-90C3-C818BCE830EC}" type="datetimeFigureOut">
              <a:rPr lang="en-US" smtClean="0"/>
              <a:pPr/>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F5CA8-ABB9-424E-9A0E-AA092CBB62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69532F0-1FEB-46E3-90C3-C818BCE830EC}" type="datetimeFigureOut">
              <a:rPr lang="en-US" smtClean="0"/>
              <a:pPr/>
              <a:t>11/15/2012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58F5CA8-ABB9-424E-9A0E-AA092CBB62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143000"/>
            <a:ext cx="5486400" cy="5029200"/>
          </a:xfrm>
        </p:spPr>
        <p:txBody>
          <a:bodyPr>
            <a:normAutofit/>
          </a:bodyPr>
          <a:lstStyle/>
          <a:p>
            <a:r>
              <a:rPr lang="en-US" sz="6000" dirty="0" smtClean="0">
                <a:solidFill>
                  <a:srgbClr val="00B0F0"/>
                </a:solidFill>
              </a:rPr>
              <a:t>Caesarean </a:t>
            </a:r>
            <a:r>
              <a:rPr lang="en-US" sz="6000" dirty="0" smtClean="0">
                <a:solidFill>
                  <a:srgbClr val="00B0F0"/>
                </a:solidFill>
              </a:rPr>
              <a:t>–when </a:t>
            </a:r>
            <a:r>
              <a:rPr lang="en-US" sz="6000" dirty="0" smtClean="0">
                <a:solidFill>
                  <a:srgbClr val="00B0F0"/>
                </a:solidFill>
              </a:rPr>
              <a:t>caesarean </a:t>
            </a:r>
            <a:r>
              <a:rPr lang="en-US" sz="6000" dirty="0" smtClean="0">
                <a:solidFill>
                  <a:srgbClr val="00B0F0"/>
                </a:solidFill>
              </a:rPr>
              <a:t>not needed … </a:t>
            </a:r>
            <a:endParaRPr lang="en-IN" sz="6000" dirty="0">
              <a:solidFill>
                <a:srgbClr val="00B0F0"/>
              </a:solidFill>
            </a:endParaRPr>
          </a:p>
        </p:txBody>
      </p:sp>
      <p:sp>
        <p:nvSpPr>
          <p:cNvPr id="3" name="Content Placeholder 2"/>
          <p:cNvSpPr>
            <a:spLocks noGrp="1"/>
          </p:cNvSpPr>
          <p:nvPr>
            <p:ph idx="1"/>
          </p:nvPr>
        </p:nvSpPr>
        <p:spPr>
          <a:xfrm>
            <a:off x="457200" y="6477000"/>
            <a:ext cx="8229600" cy="97536"/>
          </a:xfrm>
        </p:spPr>
        <p:txBody>
          <a:bodyPr>
            <a:normAutofit fontScale="25000" lnSpcReduction="20000"/>
          </a:bodyPr>
          <a:lstStyle/>
          <a:p>
            <a:endParaRPr lang="en-IN" dirty="0"/>
          </a:p>
        </p:txBody>
      </p:sp>
      <p:pic>
        <p:nvPicPr>
          <p:cNvPr id="69634" name="Picture 2" descr="http://t2.gstatic.com/images?q=tbn:ANd9GcQQ6oNCqO9TJOz7gbAdnu6b2UsYx-Y3KhwUlg7zDDfy1VtZx26_tA"/>
          <p:cNvPicPr>
            <a:picLocks noChangeAspect="1" noChangeArrowheads="1"/>
          </p:cNvPicPr>
          <p:nvPr/>
        </p:nvPicPr>
        <p:blipFill>
          <a:blip r:embed="rId2"/>
          <a:srcRect/>
          <a:stretch>
            <a:fillRect/>
          </a:stretch>
        </p:blipFill>
        <p:spPr bwMode="auto">
          <a:xfrm>
            <a:off x="0" y="1600200"/>
            <a:ext cx="2819400" cy="4343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1066800"/>
          <a:ext cx="9144000" cy="5257800"/>
        </p:xfrm>
        <a:graphic>
          <a:graphicData uri="http://schemas.openxmlformats.org/drawingml/2006/table">
            <a:tbl>
              <a:tblPr firstRow="1" bandCol="1">
                <a:tableStyleId>{5C22544A-7EE6-4342-B048-85BDC9FD1C3A}</a:tableStyleId>
              </a:tblPr>
              <a:tblGrid>
                <a:gridCol w="4411579"/>
                <a:gridCol w="4732421"/>
              </a:tblGrid>
              <a:tr h="1482619">
                <a:tc>
                  <a:txBody>
                    <a:bodyPr/>
                    <a:lstStyle/>
                    <a:p>
                      <a:pPr algn="ctr"/>
                      <a:r>
                        <a:rPr lang="en-US" sz="2800" dirty="0" smtClean="0"/>
                        <a:t>Effect</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Relative</a:t>
                      </a:r>
                      <a:r>
                        <a:rPr lang="en-US" sz="2800" baseline="0" dirty="0" smtClean="0"/>
                        <a:t> risk(CS compared with vaginal birth)</a:t>
                      </a:r>
                      <a:endParaRPr lang="en-US" sz="2800" dirty="0" smtClean="0"/>
                    </a:p>
                  </a:txBody>
                  <a:tcPr/>
                </a:tc>
              </a:tr>
              <a:tr h="500834">
                <a:tc gridSpan="2">
                  <a:txBody>
                    <a:bodyPr/>
                    <a:lstStyle/>
                    <a:p>
                      <a:pPr algn="l"/>
                      <a:r>
                        <a:rPr lang="en-US" sz="2400" b="1" i="1" dirty="0" smtClean="0"/>
                        <a:t>Increased after CS…</a:t>
                      </a:r>
                      <a:endParaRPr lang="en-US" sz="2400" b="1"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tc>
              </a:tr>
              <a:tr h="560100">
                <a:tc>
                  <a:txBody>
                    <a:bodyPr/>
                    <a:lstStyle/>
                    <a:p>
                      <a:pPr algn="ctr"/>
                      <a:r>
                        <a:rPr lang="en-US" sz="2800" dirty="0" smtClean="0"/>
                        <a:t>Hysterectomy</a:t>
                      </a:r>
                      <a:endParaRPr lang="en-US" sz="2800" dirty="0"/>
                    </a:p>
                  </a:txBody>
                  <a:tcPr/>
                </a:tc>
                <a:tc>
                  <a:txBody>
                    <a:bodyPr/>
                    <a:lstStyle/>
                    <a:p>
                      <a:pPr algn="ctr"/>
                      <a:r>
                        <a:rPr lang="en-US" sz="2800" dirty="0" smtClean="0"/>
                        <a:t>44</a:t>
                      </a:r>
                      <a:endParaRPr lang="en-US" sz="2800" dirty="0"/>
                    </a:p>
                  </a:txBody>
                  <a:tcPr/>
                </a:tc>
              </a:tr>
              <a:tr h="560100">
                <a:tc>
                  <a:txBody>
                    <a:bodyPr/>
                    <a:lstStyle/>
                    <a:p>
                      <a:pPr algn="ctr"/>
                      <a:r>
                        <a:rPr lang="en-US" sz="2800" dirty="0" smtClean="0"/>
                        <a:t>Admission</a:t>
                      </a:r>
                      <a:r>
                        <a:rPr lang="en-US" sz="2800" baseline="0" dirty="0" smtClean="0"/>
                        <a:t> to ICU</a:t>
                      </a:r>
                      <a:endParaRPr lang="en-US" sz="2800" dirty="0"/>
                    </a:p>
                  </a:txBody>
                  <a:tcPr/>
                </a:tc>
                <a:tc>
                  <a:txBody>
                    <a:bodyPr/>
                    <a:lstStyle/>
                    <a:p>
                      <a:pPr algn="ctr"/>
                      <a:r>
                        <a:rPr lang="en-US" sz="2800" dirty="0" smtClean="0"/>
                        <a:t>9.0</a:t>
                      </a:r>
                      <a:endParaRPr lang="en-US" sz="2800" dirty="0"/>
                    </a:p>
                  </a:txBody>
                  <a:tcPr/>
                </a:tc>
              </a:tr>
              <a:tr h="629618">
                <a:tc>
                  <a:txBody>
                    <a:bodyPr/>
                    <a:lstStyle/>
                    <a:p>
                      <a:pPr algn="ctr"/>
                      <a:r>
                        <a:rPr lang="en-US" sz="2800" dirty="0" err="1" smtClean="0"/>
                        <a:t>Thromboembolic</a:t>
                      </a:r>
                      <a:r>
                        <a:rPr lang="en-US" sz="2800" dirty="0" smtClean="0"/>
                        <a:t> disease</a:t>
                      </a:r>
                      <a:endParaRPr lang="en-US" sz="2800" dirty="0"/>
                    </a:p>
                  </a:txBody>
                  <a:tcPr/>
                </a:tc>
                <a:tc>
                  <a:txBody>
                    <a:bodyPr/>
                    <a:lstStyle/>
                    <a:p>
                      <a:pPr algn="ctr"/>
                      <a:r>
                        <a:rPr lang="en-US" sz="2800" dirty="0" smtClean="0"/>
                        <a:t>3.8</a:t>
                      </a:r>
                      <a:endParaRPr lang="en-US" sz="2800" dirty="0"/>
                    </a:p>
                  </a:txBody>
                  <a:tcPr/>
                </a:tc>
              </a:tr>
              <a:tr h="560100">
                <a:tc>
                  <a:txBody>
                    <a:bodyPr/>
                    <a:lstStyle/>
                    <a:p>
                      <a:pPr algn="ctr"/>
                      <a:r>
                        <a:rPr lang="en-US" sz="2800" dirty="0" smtClean="0"/>
                        <a:t>Readmission to hospital</a:t>
                      </a:r>
                      <a:endParaRPr lang="en-US" sz="2800" dirty="0"/>
                    </a:p>
                  </a:txBody>
                  <a:tcPr/>
                </a:tc>
                <a:tc>
                  <a:txBody>
                    <a:bodyPr/>
                    <a:lstStyle/>
                    <a:p>
                      <a:pPr algn="ctr"/>
                      <a:r>
                        <a:rPr lang="en-US" sz="2800" dirty="0" smtClean="0"/>
                        <a:t>2.5</a:t>
                      </a:r>
                      <a:endParaRPr lang="en-US" sz="2800" dirty="0"/>
                    </a:p>
                  </a:txBody>
                  <a:tcPr/>
                </a:tc>
              </a:tr>
              <a:tr h="964429">
                <a:tc>
                  <a:txBody>
                    <a:bodyPr/>
                    <a:lstStyle/>
                    <a:p>
                      <a:pPr algn="ctr"/>
                      <a:r>
                        <a:rPr lang="en-US" sz="2800" dirty="0" smtClean="0"/>
                        <a:t>Maternal Death</a:t>
                      </a:r>
                      <a:endParaRPr lang="en-US" sz="2800" dirty="0"/>
                    </a:p>
                  </a:txBody>
                  <a:tcPr>
                    <a:lnB w="12700" cmpd="sng">
                      <a:noFill/>
                    </a:lnB>
                  </a:tcPr>
                </a:tc>
                <a:tc>
                  <a:txBody>
                    <a:bodyPr/>
                    <a:lstStyle/>
                    <a:p>
                      <a:pPr algn="ctr"/>
                      <a:r>
                        <a:rPr lang="en-US" sz="2800" dirty="0" smtClean="0"/>
                        <a:t>4.9</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838200"/>
          <a:ext cx="9144000" cy="5537383"/>
        </p:xfrm>
        <a:graphic>
          <a:graphicData uri="http://schemas.openxmlformats.org/drawingml/2006/table">
            <a:tbl>
              <a:tblPr firstRow="1" bandCol="1">
                <a:tableStyleId>{B301B821-A1FF-4177-AEE7-76D212191A09}</a:tableStyleId>
              </a:tblPr>
              <a:tblGrid>
                <a:gridCol w="5181600"/>
                <a:gridCol w="3962400"/>
              </a:tblGrid>
              <a:tr h="1117783">
                <a:tc>
                  <a:txBody>
                    <a:bodyPr/>
                    <a:lstStyle/>
                    <a:p>
                      <a:pPr algn="ctr"/>
                      <a:r>
                        <a:rPr lang="en-US" sz="2800" dirty="0" smtClean="0"/>
                        <a:t>Effect</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Relative</a:t>
                      </a:r>
                      <a:r>
                        <a:rPr lang="en-US" sz="2800" baseline="0" dirty="0" smtClean="0"/>
                        <a:t> risk(CS compared with vaginal birth)</a:t>
                      </a:r>
                      <a:endParaRPr lang="en-US" sz="2800" dirty="0" smtClean="0"/>
                    </a:p>
                  </a:txBody>
                  <a:tcPr/>
                </a:tc>
              </a:tr>
              <a:tr h="596511">
                <a:tc>
                  <a:txBody>
                    <a:bodyPr/>
                    <a:lstStyle/>
                    <a:p>
                      <a:r>
                        <a:rPr lang="en-US" sz="2400" b="1" i="1" dirty="0" smtClean="0"/>
                        <a:t>Not different…</a:t>
                      </a:r>
                      <a:endParaRPr lang="en-US" sz="2400" b="1" i="1" dirty="0"/>
                    </a:p>
                  </a:txBody>
                  <a:tcPr/>
                </a:tc>
                <a:tc>
                  <a:txBody>
                    <a:bodyPr/>
                    <a:lstStyle/>
                    <a:p>
                      <a:pPr algn="ctr"/>
                      <a:endParaRPr lang="en-US" sz="2400" b="1" i="1" dirty="0"/>
                    </a:p>
                  </a:txBody>
                  <a:tcPr/>
                </a:tc>
              </a:tr>
              <a:tr h="1098836">
                <a:tc>
                  <a:txBody>
                    <a:bodyPr/>
                    <a:lstStyle/>
                    <a:p>
                      <a:pPr algn="ctr"/>
                      <a:r>
                        <a:rPr lang="en-US" sz="2800" dirty="0" err="1" smtClean="0"/>
                        <a:t>Haemorrhage</a:t>
                      </a:r>
                      <a:r>
                        <a:rPr lang="en-US" sz="2800" dirty="0" smtClean="0"/>
                        <a:t>(blood</a:t>
                      </a:r>
                      <a:r>
                        <a:rPr lang="en-US" sz="2800" baseline="0" dirty="0" smtClean="0"/>
                        <a:t> loss in excess of 1000 ml)</a:t>
                      </a:r>
                      <a:endParaRPr lang="en-US" sz="2800" dirty="0"/>
                    </a:p>
                  </a:txBody>
                  <a:tcPr/>
                </a:tc>
                <a:tc>
                  <a:txBody>
                    <a:bodyPr/>
                    <a:lstStyle/>
                    <a:p>
                      <a:pPr algn="ctr"/>
                      <a:r>
                        <a:rPr lang="en-US" sz="2800" dirty="0" smtClean="0"/>
                        <a:t>0.8</a:t>
                      </a:r>
                      <a:endParaRPr lang="en-US" sz="2800" dirty="0"/>
                    </a:p>
                  </a:txBody>
                  <a:tcPr/>
                </a:tc>
              </a:tr>
              <a:tr h="1098836">
                <a:tc>
                  <a:txBody>
                    <a:bodyPr/>
                    <a:lstStyle/>
                    <a:p>
                      <a:pPr algn="ctr"/>
                      <a:r>
                        <a:rPr lang="en-US" sz="2800" dirty="0" smtClean="0"/>
                        <a:t>Infection(Wound</a:t>
                      </a:r>
                      <a:r>
                        <a:rPr lang="en-US" sz="2800" baseline="0" dirty="0" smtClean="0"/>
                        <a:t> infection or </a:t>
                      </a:r>
                      <a:r>
                        <a:rPr lang="en-US" sz="2800" baseline="0" dirty="0" err="1" smtClean="0"/>
                        <a:t>endometritis</a:t>
                      </a:r>
                      <a:r>
                        <a:rPr lang="en-US" sz="2800" baseline="0" dirty="0" smtClean="0"/>
                        <a:t>)</a:t>
                      </a:r>
                      <a:endParaRPr lang="en-US" sz="2800" dirty="0"/>
                    </a:p>
                  </a:txBody>
                  <a:tcPr/>
                </a:tc>
                <a:tc>
                  <a:txBody>
                    <a:bodyPr/>
                    <a:lstStyle/>
                    <a:p>
                      <a:pPr algn="ctr"/>
                      <a:r>
                        <a:rPr lang="en-US" sz="2800" dirty="0" smtClean="0"/>
                        <a:t>1.3</a:t>
                      </a:r>
                      <a:endParaRPr lang="en-US" sz="2800" dirty="0"/>
                    </a:p>
                  </a:txBody>
                  <a:tcPr/>
                </a:tc>
              </a:tr>
              <a:tr h="1320618">
                <a:tc>
                  <a:txBody>
                    <a:bodyPr/>
                    <a:lstStyle/>
                    <a:p>
                      <a:pPr algn="ctr"/>
                      <a:r>
                        <a:rPr lang="en-US" sz="2800" dirty="0" smtClean="0"/>
                        <a:t>Genital tract injury (extension of uterine incision,</a:t>
                      </a:r>
                      <a:r>
                        <a:rPr lang="en-US" sz="2800" baseline="0" dirty="0" smtClean="0"/>
                        <a:t> cervical laceration)</a:t>
                      </a:r>
                      <a:endParaRPr lang="en-US" sz="2800" dirty="0"/>
                    </a:p>
                  </a:txBody>
                  <a:tcPr/>
                </a:tc>
                <a:tc>
                  <a:txBody>
                    <a:bodyPr/>
                    <a:lstStyle/>
                    <a:p>
                      <a:pPr algn="ctr"/>
                      <a:r>
                        <a:rPr lang="en-US" sz="2800" dirty="0" smtClean="0"/>
                        <a:t>1.2</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8229600" cy="1066800"/>
          </a:xfrm>
        </p:spPr>
        <p:txBody>
          <a:bodyPr>
            <a:normAutofit/>
          </a:bodyPr>
          <a:lstStyle/>
          <a:p>
            <a:r>
              <a:rPr lang="en-US" sz="3600" b="1" i="1" dirty="0" smtClean="0">
                <a:solidFill>
                  <a:srgbClr val="00B0F0"/>
                </a:solidFill>
              </a:rPr>
              <a:t>In </a:t>
            </a:r>
            <a:r>
              <a:rPr lang="en-US" sz="3200" b="1" i="1" dirty="0" smtClean="0">
                <a:solidFill>
                  <a:srgbClr val="00B0F0"/>
                </a:solidFill>
              </a:rPr>
              <a:t>the</a:t>
            </a:r>
            <a:r>
              <a:rPr lang="en-US" sz="3600" b="1" i="1" dirty="0" smtClean="0">
                <a:solidFill>
                  <a:srgbClr val="00B0F0"/>
                </a:solidFill>
              </a:rPr>
              <a:t> postnatal period…</a:t>
            </a:r>
            <a:endParaRPr lang="en-US" sz="3600" b="1" i="1" dirty="0">
              <a:solidFill>
                <a:srgbClr val="00B0F0"/>
              </a:solidFill>
            </a:endParaRPr>
          </a:p>
        </p:txBody>
      </p:sp>
      <p:graphicFrame>
        <p:nvGraphicFramePr>
          <p:cNvPr id="4" name="Content Placeholder 3"/>
          <p:cNvGraphicFramePr>
            <a:graphicFrameLocks noGrp="1"/>
          </p:cNvGraphicFramePr>
          <p:nvPr>
            <p:ph idx="1"/>
          </p:nvPr>
        </p:nvGraphicFramePr>
        <p:xfrm>
          <a:off x="0" y="1600202"/>
          <a:ext cx="9144000" cy="5257798"/>
        </p:xfrm>
        <a:graphic>
          <a:graphicData uri="http://schemas.openxmlformats.org/drawingml/2006/table">
            <a:tbl>
              <a:tblPr firstRow="1" bandCol="1">
                <a:solidFill>
                  <a:schemeClr val="accent1">
                    <a:lumMod val="75000"/>
                  </a:schemeClr>
                </a:solidFill>
                <a:tableStyleId>{B301B821-A1FF-4177-AEE7-76D212191A09}</a:tableStyleId>
              </a:tblPr>
              <a:tblGrid>
                <a:gridCol w="6280726"/>
                <a:gridCol w="2863274"/>
              </a:tblGrid>
              <a:tr h="570123">
                <a:tc gridSpan="2">
                  <a:txBody>
                    <a:bodyPr/>
                    <a:lstStyle/>
                    <a:p>
                      <a:pPr algn="l"/>
                      <a:r>
                        <a:rPr lang="en-US" sz="2400" i="1" dirty="0" smtClean="0"/>
                        <a:t>Reduced after CS… </a:t>
                      </a:r>
                      <a:endParaRPr lang="en-US" sz="2400" b="1" i="1" dirty="0"/>
                    </a:p>
                  </a:txBody>
                  <a:tcPr marL="82296" marR="82296"/>
                </a:tc>
                <a:tc hMerge="1">
                  <a:txBody>
                    <a:bodyPr/>
                    <a:lstStyle/>
                    <a:p>
                      <a:endParaRPr lang="en-US" sz="3200" dirty="0"/>
                    </a:p>
                  </a:txBody>
                  <a:tcPr/>
                </a:tc>
              </a:tr>
              <a:tr h="1108572">
                <a:tc>
                  <a:txBody>
                    <a:bodyPr/>
                    <a:lstStyle/>
                    <a:p>
                      <a:pPr algn="l"/>
                      <a:r>
                        <a:rPr lang="en-US" sz="2800" dirty="0" smtClean="0"/>
                        <a:t>Urinary incontinence (at 3 months after birth)</a:t>
                      </a:r>
                      <a:endParaRPr lang="en-US" sz="2800" dirty="0"/>
                    </a:p>
                  </a:txBody>
                  <a:tcPr marL="82296" marR="82296"/>
                </a:tc>
                <a:tc>
                  <a:txBody>
                    <a:bodyPr/>
                    <a:lstStyle/>
                    <a:p>
                      <a:pPr algn="ctr"/>
                      <a:r>
                        <a:rPr lang="en-US" sz="2800" dirty="0" smtClean="0"/>
                        <a:t>0.6</a:t>
                      </a:r>
                      <a:endParaRPr lang="en-US" sz="2800" dirty="0"/>
                    </a:p>
                  </a:txBody>
                  <a:tcPr marL="82296" marR="82296"/>
                </a:tc>
              </a:tr>
              <a:tr h="601796">
                <a:tc>
                  <a:txBody>
                    <a:bodyPr/>
                    <a:lstStyle/>
                    <a:p>
                      <a:pPr algn="l"/>
                      <a:r>
                        <a:rPr lang="en-US" sz="2800" dirty="0" err="1" smtClean="0"/>
                        <a:t>Utero</a:t>
                      </a:r>
                      <a:r>
                        <a:rPr lang="en-US" sz="2800" dirty="0" smtClean="0"/>
                        <a:t>-vaginal </a:t>
                      </a:r>
                      <a:r>
                        <a:rPr lang="en-US" sz="2800" dirty="0" err="1" smtClean="0"/>
                        <a:t>prolapse</a:t>
                      </a:r>
                      <a:endParaRPr lang="en-US" sz="2800" dirty="0"/>
                    </a:p>
                  </a:txBody>
                  <a:tcPr marL="82296" marR="82296"/>
                </a:tc>
                <a:tc>
                  <a:txBody>
                    <a:bodyPr/>
                    <a:lstStyle/>
                    <a:p>
                      <a:pPr algn="ctr"/>
                      <a:r>
                        <a:rPr lang="en-US" sz="2800" dirty="0" smtClean="0"/>
                        <a:t>0.6</a:t>
                      </a:r>
                      <a:endParaRPr lang="en-US" sz="2800" dirty="0"/>
                    </a:p>
                  </a:txBody>
                  <a:tcPr marL="82296" marR="82296"/>
                </a:tc>
              </a:tr>
              <a:tr h="570123">
                <a:tc gridSpan="2">
                  <a:txBody>
                    <a:bodyPr/>
                    <a:lstStyle/>
                    <a:p>
                      <a:pPr algn="l"/>
                      <a:r>
                        <a:rPr lang="en-US" sz="2400" b="1" i="1" dirty="0" smtClean="0">
                          <a:solidFill>
                            <a:schemeClr val="bg1"/>
                          </a:solidFill>
                        </a:rPr>
                        <a:t>Not different (at 3 months after birth)…</a:t>
                      </a:r>
                      <a:endParaRPr lang="en-US" sz="2400" b="1" i="1" dirty="0">
                        <a:solidFill>
                          <a:schemeClr val="bg1"/>
                        </a:solidFill>
                      </a:endParaRPr>
                    </a:p>
                  </a:txBody>
                  <a:tcPr marL="82296" marR="82296">
                    <a:solidFill>
                      <a:schemeClr val="accent1">
                        <a:lumMod val="75000"/>
                      </a:schemeClr>
                    </a:solidFill>
                  </a:tcPr>
                </a:tc>
                <a:tc hMerge="1">
                  <a:txBody>
                    <a:bodyPr/>
                    <a:lstStyle/>
                    <a:p>
                      <a:endParaRPr lang="en-US" sz="3000" b="1" i="1" dirty="0"/>
                    </a:p>
                  </a:txBody>
                  <a:tcPr>
                    <a:solidFill>
                      <a:schemeClr val="accent5">
                        <a:lumMod val="20000"/>
                        <a:lumOff val="80000"/>
                      </a:schemeClr>
                    </a:solidFill>
                  </a:tcPr>
                </a:tc>
              </a:tr>
              <a:tr h="601796">
                <a:tc>
                  <a:txBody>
                    <a:bodyPr/>
                    <a:lstStyle/>
                    <a:p>
                      <a:r>
                        <a:rPr lang="en-US" sz="2800" dirty="0" err="1" smtClean="0"/>
                        <a:t>Faecal</a:t>
                      </a:r>
                      <a:r>
                        <a:rPr lang="en-US" sz="2800" baseline="0" dirty="0" smtClean="0"/>
                        <a:t> incontinence</a:t>
                      </a:r>
                      <a:endParaRPr lang="en-US" sz="2800" dirty="0"/>
                    </a:p>
                  </a:txBody>
                  <a:tcPr marL="82296" marR="82296"/>
                </a:tc>
                <a:tc>
                  <a:txBody>
                    <a:bodyPr/>
                    <a:lstStyle/>
                    <a:p>
                      <a:pPr algn="ctr"/>
                      <a:r>
                        <a:rPr lang="en-US" sz="2800" dirty="0" smtClean="0"/>
                        <a:t>0.5</a:t>
                      </a:r>
                      <a:endParaRPr lang="en-US" sz="2800" dirty="0"/>
                    </a:p>
                  </a:txBody>
                  <a:tcPr marL="82296" marR="82296"/>
                </a:tc>
              </a:tr>
              <a:tr h="601796">
                <a:tc>
                  <a:txBody>
                    <a:bodyPr/>
                    <a:lstStyle/>
                    <a:p>
                      <a:r>
                        <a:rPr lang="en-US" sz="2800" dirty="0" smtClean="0"/>
                        <a:t>Back pain</a:t>
                      </a:r>
                      <a:endParaRPr lang="en-US" sz="2800" dirty="0"/>
                    </a:p>
                  </a:txBody>
                  <a:tcPr marL="82296" marR="82296"/>
                </a:tc>
                <a:tc>
                  <a:txBody>
                    <a:bodyPr/>
                    <a:lstStyle/>
                    <a:p>
                      <a:pPr algn="ctr"/>
                      <a:r>
                        <a:rPr lang="en-US" sz="2800" dirty="0" smtClean="0"/>
                        <a:t>0.9</a:t>
                      </a:r>
                      <a:endParaRPr lang="en-US" sz="2800" dirty="0"/>
                    </a:p>
                  </a:txBody>
                  <a:tcPr marL="82296" marR="82296"/>
                </a:tc>
              </a:tr>
              <a:tr h="601796">
                <a:tc>
                  <a:txBody>
                    <a:bodyPr/>
                    <a:lstStyle/>
                    <a:p>
                      <a:r>
                        <a:rPr lang="en-US" sz="2800" dirty="0" smtClean="0"/>
                        <a:t>Postnatal</a:t>
                      </a:r>
                      <a:r>
                        <a:rPr lang="en-US" sz="2800" baseline="0" dirty="0" smtClean="0"/>
                        <a:t> depression</a:t>
                      </a:r>
                      <a:endParaRPr lang="en-US" sz="2800" dirty="0"/>
                    </a:p>
                  </a:txBody>
                  <a:tcPr marL="82296" marR="82296"/>
                </a:tc>
                <a:tc>
                  <a:txBody>
                    <a:bodyPr/>
                    <a:lstStyle/>
                    <a:p>
                      <a:pPr algn="ctr"/>
                      <a:r>
                        <a:rPr lang="en-US" sz="2800" dirty="0" smtClean="0"/>
                        <a:t>0.9</a:t>
                      </a:r>
                      <a:endParaRPr lang="en-US" sz="2800" dirty="0"/>
                    </a:p>
                  </a:txBody>
                  <a:tcPr marL="82296" marR="82296"/>
                </a:tc>
              </a:tr>
              <a:tr h="601796">
                <a:tc>
                  <a:txBody>
                    <a:bodyPr/>
                    <a:lstStyle/>
                    <a:p>
                      <a:r>
                        <a:rPr lang="en-US" sz="2800" dirty="0" err="1" smtClean="0"/>
                        <a:t>Dyspareunia</a:t>
                      </a:r>
                      <a:endParaRPr lang="en-US" sz="2800" dirty="0"/>
                    </a:p>
                  </a:txBody>
                  <a:tcPr marL="82296" marR="82296"/>
                </a:tc>
                <a:tc>
                  <a:txBody>
                    <a:bodyPr/>
                    <a:lstStyle/>
                    <a:p>
                      <a:pPr algn="ctr"/>
                      <a:r>
                        <a:rPr lang="en-US" sz="2800" dirty="0" smtClean="0"/>
                        <a:t>0.9</a:t>
                      </a:r>
                      <a:endParaRPr lang="en-US" sz="2800" dirty="0"/>
                    </a:p>
                  </a:txBody>
                  <a:tcPr marL="82296" marR="82296"/>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dirty="0" smtClean="0">
                <a:solidFill>
                  <a:srgbClr val="00B0F0"/>
                </a:solidFill>
              </a:rPr>
              <a:t>Effects for future pregnancies</a:t>
            </a:r>
            <a:endParaRPr lang="en-US" dirty="0">
              <a:solidFill>
                <a:srgbClr val="00B0F0"/>
              </a:solidFill>
            </a:endParaRPr>
          </a:p>
        </p:txBody>
      </p:sp>
      <p:graphicFrame>
        <p:nvGraphicFramePr>
          <p:cNvPr id="4" name="Content Placeholder 3"/>
          <p:cNvGraphicFramePr>
            <a:graphicFrameLocks noGrp="1"/>
          </p:cNvGraphicFramePr>
          <p:nvPr>
            <p:ph idx="1"/>
          </p:nvPr>
        </p:nvGraphicFramePr>
        <p:xfrm>
          <a:off x="0" y="1765390"/>
          <a:ext cx="9144000" cy="5092610"/>
        </p:xfrm>
        <a:graphic>
          <a:graphicData uri="http://schemas.openxmlformats.org/drawingml/2006/table">
            <a:tbl>
              <a:tblPr firstRow="1" bandCol="1">
                <a:tableStyleId>{5C22544A-7EE6-4342-B048-85BDC9FD1C3A}</a:tableStyleId>
              </a:tblPr>
              <a:tblGrid>
                <a:gridCol w="5334000"/>
                <a:gridCol w="3810000"/>
              </a:tblGrid>
              <a:tr h="533399">
                <a:tc gridSpan="2">
                  <a:txBody>
                    <a:bodyPr/>
                    <a:lstStyle/>
                    <a:p>
                      <a:pPr algn="l"/>
                      <a:r>
                        <a:rPr lang="en-US" sz="2400" i="1" dirty="0" smtClean="0"/>
                        <a:t>Increased after CS… </a:t>
                      </a:r>
                      <a:endParaRPr lang="en-US" sz="2400" i="1" dirty="0"/>
                    </a:p>
                  </a:txBody>
                  <a:tcPr/>
                </a:tc>
                <a:tc hMerge="1">
                  <a:txBody>
                    <a:bodyPr/>
                    <a:lstStyle/>
                    <a:p>
                      <a:pPr algn="l"/>
                      <a:endParaRPr lang="en-US" sz="3200" dirty="0"/>
                    </a:p>
                  </a:txBody>
                  <a:tcPr/>
                </a:tc>
              </a:tr>
              <a:tr h="698589">
                <a:tc>
                  <a:txBody>
                    <a:bodyPr/>
                    <a:lstStyle/>
                    <a:p>
                      <a:pPr algn="ctr"/>
                      <a:r>
                        <a:rPr lang="en-US" sz="2800" dirty="0" smtClean="0"/>
                        <a:t>Having no more children </a:t>
                      </a:r>
                      <a:endParaRPr lang="en-US" sz="2800" dirty="0"/>
                    </a:p>
                  </a:txBody>
                  <a:tcPr/>
                </a:tc>
                <a:tc>
                  <a:txBody>
                    <a:bodyPr/>
                    <a:lstStyle/>
                    <a:p>
                      <a:pPr algn="ctr"/>
                      <a:r>
                        <a:rPr lang="en-US" sz="2800" dirty="0" smtClean="0"/>
                        <a:t>1.5</a:t>
                      </a:r>
                      <a:endParaRPr lang="en-US" sz="2800" dirty="0"/>
                    </a:p>
                  </a:txBody>
                  <a:tcPr/>
                </a:tc>
              </a:tr>
              <a:tr h="1286874">
                <a:tc>
                  <a:txBody>
                    <a:bodyPr/>
                    <a:lstStyle/>
                    <a:p>
                      <a:pPr algn="ctr"/>
                      <a:r>
                        <a:rPr lang="en-US" sz="2800" dirty="0" smtClean="0"/>
                        <a:t>Placenta </a:t>
                      </a:r>
                      <a:r>
                        <a:rPr lang="en-US" sz="2800" dirty="0" err="1" smtClean="0"/>
                        <a:t>praevia</a:t>
                      </a:r>
                      <a:r>
                        <a:rPr lang="en-US" sz="2800" dirty="0" smtClean="0"/>
                        <a:t> in a future pregnancy</a:t>
                      </a:r>
                      <a:endParaRPr lang="en-US" sz="2800" dirty="0"/>
                    </a:p>
                  </a:txBody>
                  <a:tcPr/>
                </a:tc>
                <a:tc>
                  <a:txBody>
                    <a:bodyPr/>
                    <a:lstStyle/>
                    <a:p>
                      <a:pPr algn="ctr"/>
                      <a:r>
                        <a:rPr lang="en-US" sz="2800" dirty="0" smtClean="0"/>
                        <a:t>1.6</a:t>
                      </a:r>
                      <a:endParaRPr lang="en-US" sz="2800" dirty="0"/>
                    </a:p>
                  </a:txBody>
                  <a:tcPr/>
                </a:tc>
              </a:tr>
              <a:tr h="1286874">
                <a:tc>
                  <a:txBody>
                    <a:bodyPr/>
                    <a:lstStyle/>
                    <a:p>
                      <a:pPr algn="ctr"/>
                      <a:r>
                        <a:rPr lang="en-US" sz="2800" dirty="0" smtClean="0"/>
                        <a:t>Uterine rupture in a future pregnancy</a:t>
                      </a:r>
                      <a:endParaRPr lang="en-US" sz="2800" dirty="0"/>
                    </a:p>
                  </a:txBody>
                  <a:tcPr/>
                </a:tc>
                <a:tc>
                  <a:txBody>
                    <a:bodyPr/>
                    <a:lstStyle/>
                    <a:p>
                      <a:pPr algn="ctr"/>
                      <a:r>
                        <a:rPr lang="en-US" sz="2800" dirty="0" smtClean="0"/>
                        <a:t>42.2</a:t>
                      </a:r>
                      <a:endParaRPr lang="en-US" sz="2800" dirty="0"/>
                    </a:p>
                  </a:txBody>
                  <a:tcPr/>
                </a:tc>
              </a:tr>
              <a:tr h="1286874">
                <a:tc>
                  <a:txBody>
                    <a:bodyPr/>
                    <a:lstStyle/>
                    <a:p>
                      <a:pPr algn="ctr"/>
                      <a:r>
                        <a:rPr lang="en-US" sz="2800" dirty="0" err="1" smtClean="0"/>
                        <a:t>Antepartum</a:t>
                      </a:r>
                      <a:r>
                        <a:rPr lang="en-US" sz="2800" dirty="0" smtClean="0"/>
                        <a:t> still birth in a future pregnancy</a:t>
                      </a:r>
                      <a:endParaRPr lang="en-US" sz="2800" dirty="0"/>
                    </a:p>
                  </a:txBody>
                  <a:tcPr/>
                </a:tc>
                <a:tc>
                  <a:txBody>
                    <a:bodyPr/>
                    <a:lstStyle/>
                    <a:p>
                      <a:pPr algn="ctr"/>
                      <a:r>
                        <a:rPr lang="en-US" sz="2800" dirty="0" smtClean="0"/>
                        <a:t>1.6</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noAutofit/>
          </a:bodyPr>
          <a:lstStyle/>
          <a:p>
            <a:pPr algn="ctr"/>
            <a:r>
              <a:rPr lang="en-US" sz="3600" dirty="0" smtClean="0">
                <a:solidFill>
                  <a:srgbClr val="00B0F0"/>
                </a:solidFill>
              </a:rPr>
              <a:t>On Babies’ health…</a:t>
            </a:r>
            <a:endParaRPr lang="en-US" sz="3600" dirty="0">
              <a:solidFill>
                <a:srgbClr val="00B0F0"/>
              </a:solidFill>
            </a:endParaRPr>
          </a:p>
        </p:txBody>
      </p:sp>
      <p:graphicFrame>
        <p:nvGraphicFramePr>
          <p:cNvPr id="4" name="Content Placeholder 3"/>
          <p:cNvGraphicFramePr>
            <a:graphicFrameLocks noGrp="1"/>
          </p:cNvGraphicFramePr>
          <p:nvPr>
            <p:ph idx="1"/>
          </p:nvPr>
        </p:nvGraphicFramePr>
        <p:xfrm>
          <a:off x="0" y="1447803"/>
          <a:ext cx="9144000" cy="5410198"/>
        </p:xfrm>
        <a:graphic>
          <a:graphicData uri="http://schemas.openxmlformats.org/drawingml/2006/table">
            <a:tbl>
              <a:tblPr firstRow="1" bandCol="1">
                <a:tableStyleId>{B301B821-A1FF-4177-AEE7-76D212191A09}</a:tableStyleId>
              </a:tblPr>
              <a:tblGrid>
                <a:gridCol w="5562600"/>
                <a:gridCol w="3581400"/>
              </a:tblGrid>
              <a:tr h="1257469">
                <a:tc>
                  <a:txBody>
                    <a:bodyPr/>
                    <a:lstStyle/>
                    <a:p>
                      <a:pPr algn="ctr"/>
                      <a:endParaRPr lang="en-US" sz="2400" dirty="0" smtClean="0"/>
                    </a:p>
                    <a:p>
                      <a:pPr algn="ctr"/>
                      <a:r>
                        <a:rPr lang="en-US" sz="2400" dirty="0" smtClean="0"/>
                        <a:t>Complication</a:t>
                      </a:r>
                      <a:endParaRPr lang="en-US" sz="2400" dirty="0"/>
                    </a:p>
                  </a:txBody>
                  <a:tcPr/>
                </a:tc>
                <a:tc>
                  <a:txBody>
                    <a:bodyPr/>
                    <a:lstStyle/>
                    <a:p>
                      <a:pPr algn="ctr"/>
                      <a:r>
                        <a:rPr lang="en-US" sz="2400" dirty="0" smtClean="0"/>
                        <a:t>Relative risk (CS compared with vaginal delivery)</a:t>
                      </a:r>
                      <a:endParaRPr lang="en-US" sz="2400" dirty="0"/>
                    </a:p>
                  </a:txBody>
                  <a:tcPr/>
                </a:tc>
              </a:tr>
              <a:tr h="59324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u="none" dirty="0" smtClean="0"/>
                        <a:t>More likely after a planned CS… </a:t>
                      </a:r>
                    </a:p>
                  </a:txBody>
                  <a:tcPr/>
                </a:tc>
                <a:tc hMerge="1">
                  <a:txBody>
                    <a:bodyPr/>
                    <a:lstStyle/>
                    <a:p>
                      <a:pPr algn="ctr"/>
                      <a:endParaRPr lang="en-US" sz="2800" dirty="0"/>
                    </a:p>
                  </a:txBody>
                  <a:tcPr/>
                </a:tc>
              </a:tr>
              <a:tr h="593247">
                <a:tc>
                  <a:txBody>
                    <a:bodyPr/>
                    <a:lstStyle/>
                    <a:p>
                      <a:pPr algn="ctr"/>
                      <a:r>
                        <a:rPr lang="en-US" sz="2800" dirty="0" smtClean="0"/>
                        <a:t>Respiratory morbidity</a:t>
                      </a:r>
                      <a:endParaRPr lang="en-US" sz="2800" dirty="0"/>
                    </a:p>
                  </a:txBody>
                  <a:tcPr/>
                </a:tc>
                <a:tc>
                  <a:txBody>
                    <a:bodyPr/>
                    <a:lstStyle/>
                    <a:p>
                      <a:pPr algn="ctr"/>
                      <a:r>
                        <a:rPr lang="en-US" sz="2800" dirty="0" smtClean="0"/>
                        <a:t>6.8</a:t>
                      </a:r>
                      <a:endParaRPr lang="en-US" sz="2800" dirty="0"/>
                    </a:p>
                  </a:txBody>
                  <a:tcPr/>
                </a:tc>
              </a:tr>
              <a:tr h="593247">
                <a:tc gridSpan="2">
                  <a:txBody>
                    <a:bodyPr/>
                    <a:lstStyle/>
                    <a:p>
                      <a:pPr algn="l"/>
                      <a:r>
                        <a:rPr lang="en-US" sz="2400" b="1" i="1" u="none" dirty="0" smtClean="0"/>
                        <a:t>No difference…</a:t>
                      </a:r>
                      <a:endParaRPr lang="en-US" sz="2400" b="1" i="1" u="none" dirty="0"/>
                    </a:p>
                  </a:txBody>
                  <a:tcPr/>
                </a:tc>
                <a:tc hMerge="1">
                  <a:txBody>
                    <a:bodyPr/>
                    <a:lstStyle/>
                    <a:p>
                      <a:pPr algn="ctr"/>
                      <a:endParaRPr lang="en-US" sz="2800" dirty="0"/>
                    </a:p>
                  </a:txBody>
                  <a:tcPr>
                    <a:solidFill>
                      <a:schemeClr val="accent5">
                        <a:lumMod val="20000"/>
                        <a:lumOff val="80000"/>
                      </a:schemeClr>
                    </a:solidFill>
                  </a:tcPr>
                </a:tc>
              </a:tr>
              <a:tr h="593247">
                <a:tc>
                  <a:txBody>
                    <a:bodyPr/>
                    <a:lstStyle/>
                    <a:p>
                      <a:pPr algn="ctr"/>
                      <a:r>
                        <a:rPr lang="en-US" sz="2800" dirty="0" smtClean="0"/>
                        <a:t>Neonatal morbidity</a:t>
                      </a:r>
                      <a:endParaRPr lang="en-US" sz="2800" dirty="0"/>
                    </a:p>
                  </a:txBody>
                  <a:tcPr/>
                </a:tc>
                <a:tc>
                  <a:txBody>
                    <a:bodyPr/>
                    <a:lstStyle/>
                    <a:p>
                      <a:pPr algn="ctr"/>
                      <a:r>
                        <a:rPr lang="en-US" sz="2800" dirty="0" smtClean="0"/>
                        <a:t>1.1</a:t>
                      </a:r>
                      <a:endParaRPr lang="en-US" sz="2800" dirty="0"/>
                    </a:p>
                  </a:txBody>
                  <a:tcPr/>
                </a:tc>
              </a:tr>
              <a:tr h="593247">
                <a:tc>
                  <a:txBody>
                    <a:bodyPr/>
                    <a:lstStyle/>
                    <a:p>
                      <a:pPr algn="ctr"/>
                      <a:r>
                        <a:rPr lang="en-US" sz="2800" dirty="0" smtClean="0"/>
                        <a:t>Intracranial</a:t>
                      </a:r>
                      <a:r>
                        <a:rPr lang="en-US" sz="2800" baseline="0" dirty="0" smtClean="0"/>
                        <a:t> </a:t>
                      </a:r>
                      <a:r>
                        <a:rPr lang="en-US" sz="2800" baseline="0" dirty="0" err="1" smtClean="0"/>
                        <a:t>haemorrhage</a:t>
                      </a:r>
                      <a:endParaRPr lang="en-US" sz="2800" dirty="0"/>
                    </a:p>
                  </a:txBody>
                  <a:tcPr/>
                </a:tc>
                <a:tc>
                  <a:txBody>
                    <a:bodyPr/>
                    <a:lstStyle/>
                    <a:p>
                      <a:pPr algn="ctr"/>
                      <a:r>
                        <a:rPr lang="en-US" sz="2800" dirty="0" smtClean="0"/>
                        <a:t>0.6</a:t>
                      </a:r>
                      <a:endParaRPr lang="en-US" sz="2800" dirty="0"/>
                    </a:p>
                  </a:txBody>
                  <a:tcPr/>
                </a:tc>
              </a:tr>
              <a:tr h="593247">
                <a:tc>
                  <a:txBody>
                    <a:bodyPr/>
                    <a:lstStyle/>
                    <a:p>
                      <a:pPr algn="ctr"/>
                      <a:r>
                        <a:rPr lang="en-US" sz="2800" dirty="0" smtClean="0"/>
                        <a:t>Brachial plexus injury</a:t>
                      </a:r>
                      <a:endParaRPr lang="en-US" sz="2800" dirty="0"/>
                    </a:p>
                  </a:txBody>
                  <a:tcPr/>
                </a:tc>
                <a:tc>
                  <a:txBody>
                    <a:bodyPr/>
                    <a:lstStyle/>
                    <a:p>
                      <a:pPr algn="ctr"/>
                      <a:r>
                        <a:rPr lang="en-US" sz="2800" dirty="0" smtClean="0"/>
                        <a:t>0.5</a:t>
                      </a:r>
                      <a:endParaRPr lang="en-US" sz="2800" dirty="0"/>
                    </a:p>
                  </a:txBody>
                  <a:tcPr/>
                </a:tc>
              </a:tr>
              <a:tr h="593247">
                <a:tc>
                  <a:txBody>
                    <a:bodyPr/>
                    <a:lstStyle/>
                    <a:p>
                      <a:pPr algn="ctr"/>
                      <a:r>
                        <a:rPr lang="en-US" sz="2800" dirty="0" smtClean="0"/>
                        <a:t>Cerebral palsy</a:t>
                      </a:r>
                      <a:endParaRPr lang="en-US" sz="2800" dirty="0"/>
                    </a:p>
                  </a:txBody>
                  <a:tcPr/>
                </a:tc>
                <a:tc>
                  <a:txBody>
                    <a:bodyPr/>
                    <a:lstStyle/>
                    <a:p>
                      <a:pPr algn="ctr"/>
                      <a:r>
                        <a:rPr lang="en-US" sz="2800" dirty="0" smtClean="0"/>
                        <a:t>0.02</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lstStyle/>
          <a:p>
            <a:r>
              <a:rPr lang="en-US" dirty="0" smtClean="0">
                <a:solidFill>
                  <a:srgbClr val="00B0F0"/>
                </a:solidFill>
              </a:rPr>
              <a:t>Reasons for the increase…</a:t>
            </a:r>
            <a:endParaRPr lang="en-US" dirty="0">
              <a:solidFill>
                <a:srgbClr val="00B0F0"/>
              </a:solidFill>
            </a:endParaRPr>
          </a:p>
        </p:txBody>
      </p:sp>
      <p:sp>
        <p:nvSpPr>
          <p:cNvPr id="3" name="Content Placeholder 2"/>
          <p:cNvSpPr>
            <a:spLocks noGrp="1"/>
          </p:cNvSpPr>
          <p:nvPr>
            <p:ph idx="1"/>
          </p:nvPr>
        </p:nvSpPr>
        <p:spPr>
          <a:xfrm>
            <a:off x="0" y="1676400"/>
            <a:ext cx="9144000" cy="4876800"/>
          </a:xfrm>
        </p:spPr>
        <p:txBody>
          <a:bodyPr>
            <a:normAutofit/>
          </a:bodyPr>
          <a:lstStyle/>
          <a:p>
            <a:pPr marL="514350" indent="-514350">
              <a:buFont typeface="+mj-lt"/>
              <a:buAutoNum type="arabicParenR"/>
            </a:pPr>
            <a:r>
              <a:rPr lang="en-US" dirty="0" smtClean="0"/>
              <a:t>Women - fewer children- greater percentage of births are among </a:t>
            </a:r>
            <a:r>
              <a:rPr lang="en-US" dirty="0" err="1" smtClean="0"/>
              <a:t>nulliparas</a:t>
            </a:r>
            <a:r>
              <a:rPr lang="en-US" dirty="0" smtClean="0"/>
              <a:t>- increased risk of CS[5]</a:t>
            </a:r>
          </a:p>
          <a:p>
            <a:pPr marL="514350" indent="-514350">
              <a:buFont typeface="+mj-lt"/>
              <a:buAutoNum type="arabicParenR"/>
            </a:pPr>
            <a:endParaRPr lang="en-US" dirty="0" smtClean="0"/>
          </a:p>
          <a:p>
            <a:pPr marL="514350" indent="-514350">
              <a:buFont typeface="+mj-lt"/>
              <a:buAutoNum type="arabicParenR"/>
            </a:pPr>
            <a:r>
              <a:rPr lang="en-US" dirty="0" smtClean="0"/>
              <a:t> Average maternal age</a:t>
            </a:r>
          </a:p>
          <a:p>
            <a:pPr marL="514350" indent="-514350">
              <a:buNone/>
            </a:pPr>
            <a:r>
              <a:rPr lang="en-US" dirty="0" smtClean="0"/>
              <a:t>	 is rising and older </a:t>
            </a:r>
          </a:p>
          <a:p>
            <a:pPr marL="514350" indent="-514350">
              <a:buNone/>
            </a:pPr>
            <a:r>
              <a:rPr lang="en-US" dirty="0" smtClean="0"/>
              <a:t>	women especially </a:t>
            </a:r>
          </a:p>
          <a:p>
            <a:pPr marL="514350" indent="-514350">
              <a:buNone/>
            </a:pPr>
            <a:r>
              <a:rPr lang="en-US" dirty="0" smtClean="0"/>
              <a:t>	</a:t>
            </a:r>
            <a:r>
              <a:rPr lang="en-US" dirty="0" err="1" smtClean="0"/>
              <a:t>nullipara</a:t>
            </a:r>
            <a:r>
              <a:rPr lang="en-US" dirty="0" smtClean="0"/>
              <a:t> - </a:t>
            </a:r>
          </a:p>
          <a:p>
            <a:pPr marL="514350" indent="-514350">
              <a:buNone/>
            </a:pPr>
            <a:r>
              <a:rPr lang="en-US" dirty="0" smtClean="0"/>
              <a:t>	increased risk of </a:t>
            </a:r>
          </a:p>
          <a:p>
            <a:pPr marL="514350" indent="-514350">
              <a:buNone/>
            </a:pPr>
            <a:r>
              <a:rPr lang="en-US" dirty="0" smtClean="0"/>
              <a:t>	CS[5,7]</a:t>
            </a:r>
          </a:p>
        </p:txBody>
      </p:sp>
      <p:pic>
        <p:nvPicPr>
          <p:cNvPr id="4" name="Picture 3" descr="caes baby4.jpg"/>
          <p:cNvPicPr>
            <a:picLocks noChangeAspect="1"/>
          </p:cNvPicPr>
          <p:nvPr/>
        </p:nvPicPr>
        <p:blipFill>
          <a:blip r:embed="rId2"/>
          <a:srcRect l="12664" r="18587" b="23067"/>
          <a:stretch>
            <a:fillRect/>
          </a:stretch>
        </p:blipFill>
        <p:spPr>
          <a:xfrm>
            <a:off x="4280254" y="3124200"/>
            <a:ext cx="4863745" cy="3733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500"/>
                                        <p:tgtEl>
                                          <p:spTgt spid="3">
                                            <p:txEl>
                                              <p:pRg st="5" end="5"/>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fontScale="90000"/>
          </a:bodyPr>
          <a:lstStyle/>
          <a:p>
            <a:r>
              <a:rPr lang="en-US" dirty="0" smtClean="0">
                <a:solidFill>
                  <a:srgbClr val="00B0F0"/>
                </a:solidFill>
              </a:rPr>
              <a:t>3) Use of Electronic </a:t>
            </a:r>
            <a:r>
              <a:rPr lang="en-US" dirty="0" err="1" smtClean="0">
                <a:solidFill>
                  <a:srgbClr val="00B0F0"/>
                </a:solidFill>
              </a:rPr>
              <a:t>Foetal</a:t>
            </a:r>
            <a:r>
              <a:rPr lang="en-US" dirty="0" smtClean="0">
                <a:solidFill>
                  <a:srgbClr val="00B0F0"/>
                </a:solidFill>
              </a:rPr>
              <a:t> Monitoring</a:t>
            </a:r>
            <a:endParaRPr lang="en-US" dirty="0">
              <a:solidFill>
                <a:srgbClr val="00B0F0"/>
              </a:solidFill>
            </a:endParaRPr>
          </a:p>
        </p:txBody>
      </p:sp>
      <p:sp>
        <p:nvSpPr>
          <p:cNvPr id="3" name="Content Placeholder 2"/>
          <p:cNvSpPr>
            <a:spLocks noGrp="1"/>
          </p:cNvSpPr>
          <p:nvPr>
            <p:ph idx="1"/>
          </p:nvPr>
        </p:nvSpPr>
        <p:spPr>
          <a:xfrm>
            <a:off x="457200" y="1828800"/>
            <a:ext cx="6477000" cy="4343400"/>
          </a:xfrm>
        </p:spPr>
        <p:txBody>
          <a:bodyPr>
            <a:normAutofit fontScale="92500" lnSpcReduction="20000"/>
          </a:bodyPr>
          <a:lstStyle/>
          <a:p>
            <a:r>
              <a:rPr lang="en-US" dirty="0" smtClean="0"/>
              <a:t> an increased CS rate compared with intermittent fetal heart rate auscultation. </a:t>
            </a:r>
          </a:p>
          <a:p>
            <a:r>
              <a:rPr lang="en-US" dirty="0" smtClean="0"/>
              <a:t> fetal distress comprises only a minority and in many more cases it is done for a ‘non reassuring’ </a:t>
            </a:r>
            <a:r>
              <a:rPr lang="en-US" dirty="0" err="1" smtClean="0"/>
              <a:t>foetal</a:t>
            </a:r>
            <a:r>
              <a:rPr lang="en-US" dirty="0" smtClean="0"/>
              <a:t> heart rate tracing.</a:t>
            </a:r>
          </a:p>
          <a:p>
            <a:r>
              <a:rPr lang="en-US" dirty="0" smtClean="0"/>
              <a:t>management based on electronic monitoring is no better in reducing the risk of cerebral palsy or </a:t>
            </a:r>
            <a:r>
              <a:rPr lang="en-US" dirty="0" err="1" smtClean="0"/>
              <a:t>perinatal</a:t>
            </a:r>
            <a:r>
              <a:rPr lang="en-US" dirty="0" smtClean="0"/>
              <a:t> death than that based on intermittent heart rate auscultation[5]</a:t>
            </a:r>
            <a:endParaRPr lang="en-US" dirty="0"/>
          </a:p>
        </p:txBody>
      </p:sp>
      <p:sp>
        <p:nvSpPr>
          <p:cNvPr id="51202" name="AutoShape 2" descr="data:image/jpeg;base64,/9j/4AAQSkZJRgABAQAAAQABAAD/2wCEAAkGBhQSERUUExIUFBUUFBQVFRUUFRQVFRUVFxQVFBQVFRUXHCYeFxojGRQUHy8gIycpLCwsFR4xNTAqNSYrLCkBCQoKDgwOGg8PGikcHyQsKSksKiwpKSkpKSkpKSksLCksLCksKSkpKSwsKSkpKSkpLCwpKSkpLCkpKSwsKSw1LP/AABEIALcBEwMBIgACEQEDEQH/xAAcAAACAgMBAQAAAAAAAAAAAAAEBQMGAAECBwj/xAA8EAABAwIEAwcCBQIFBAMAAAABAAIRAwQFITFBElFhBhMiMnGBkaGxB0JSwdEU4SMzcoLwYpKi8RUWJP/EABkBAAMBAQEAAAAAAAAAAAAAAAECAwQABf/EACkRAAICAgIBAwMEAwAAAAAAAAABAhEDIRIxEwRBUSIyYRRCUpEFscH/2gAMAwEAAhEDEQA/ALjS7QUiPCZUt9fg05br/OiissHY0AQExpNaIDYlvFkHAZnISNyf2CFAE+HWHAC53mcc/fQKTu3GMhLg0jMxBE5mEbUfk2I8pHCXwTPFPhkSYIOmvKFA2rBpy7INaD4vLAAPENvdE4Wvd7dOWmX1HyoWVM/eP2TCk+AeIyWgPEGZcBw6znmW/C4wxoL4O4O+vjaUDmWTCm8LACRPqN0N2ru4okA65f2RFNpkyNHD4z/k/KW3hD3FpIjOdfX11+OmzmXJ9UGvkreC4V/itJ/UD/KvRcNZHRKrKzhxJ2bAjWYBj6BMqrmloAByzMRkNZgjf5z9l12RwYFihSAbmsG+M5kmAJAjIn9oUV5RAa0gZnMopoDjwwCBO3LL52XVShxHPQLqKVXQN/TgNHVQvp5QNSj3UyVo2yFFLB6TA31RVu+Dmo+6A3WiRzRR3JB4qLC5Bsqzpmu8+aJ3JBQK0QhxUj8yjq3rdC9vyEQWjd3dU2DxH2iT8IR1JjxMEfIUoqsOjm+0Lh7J/MlYj2apUizyn5WXjuIAwQRuM10J6LQcRqhYKVaAqbzxbRsdD6EJdjdu1pDhkTqP3T18HUR1S/FrRz2ZZxmFHLG4st6eXCaK+5PsGv5bB1Cr8rbKxaZCxY8nFnrTgpIv9F8qYNSXD77iAITijUkL0oyswNUbLFA+jKLhYGJhQH+lXLrZMCxRPCIRcbYLEZ3KxdYCDibwy1Jrq8cCIJyJ5b6wTmPYhCWV1Xe4NAAB11TWtheXVFSS7JyhKT0zumfCFDUKIt82RuENVUyyBqjjmJMEzGWv3RWAWvFV4tm/coOqrB2cZFOd3FBdgl0GnU9UsNGDOqZvzeorhgATS1szKLk6R3YUwZMaKR0u9FDhr8yOYRdMT7IQdqy2WHF0cCkNtFxWqCYAn7IktXAbBjZOJQIWu9FC63PX5R1R/JRlcCkAvtFjbBu4nop33Q0GZ5BCV+/d5Qxo5uJJ+AuEk0vayepTERoBsMlA9jBqQPUqE4ZUPnrn0aOELgYNSOvi9TK4RuT/AG/2aq3lAalp+qFdiNEeWmD6MR7cMpj8gWzYt2AXC8Zv4/oVnFnfkoH6BQPurh2WTPaU7/po0UbqZQB4pe7EkXLdHNf/AKhB+i5q41cUxJo8X+l37EJ05igqNC6wPFJdNmsPxRtdnE2QfzNOrTyKnbccJ6ckmuKBaeOn4XD4PQ80XRuw4T8jkUH+Axk+n2EXmEsqDibken7hI7vCajJy4hzCd29zwnoUe4bjRQnhjLZtw+plHRWsAv4JYVbbCsCDCU3GGMcZiHcwtW4fTdO3Mb+qME46KSmpOyzNcpJQdvchwkKUVFawEziuYXAMrfEuOMW1zxrFxwDh9nwN4jqVuo6VJc3I9kOXSldhTTAbi5FN4k+ZbuuY3S7F7F73cWwQ3/yBENKZRbElkUXTCqpVp7N0/wDCBVXps4yANyFe7OgGMDRsEIjtWCOyeeqDuXZrO0GItoNL3bJLhHaJlxOcOnTdDInxtA9PXJ2PrKkZnZMNEI0xARiMI0hJz5yZsKJ7pXL3TnoPuonyfL/YJxGyG9xBlIS4+g3J6Jeys+tmfAzluf4XTsPaX8Rl5/UT9hoEUaQQIVKT3pG2va0QIQVxiXigac1Fe3HCYayY3QNYsADy7g6ayfRCw2+kHXNCpUgNdwtmTOZd0RYaGNzICRMxduveunq0gfCDOIS4vc4PO2ZgDo1dyXyNwl3Q7q4uOIBsOlbvL97AIaCTtKVWfaCn5XGOp2TmwLatQkZtY32Ru+hVGV7BKVa6fmKbAOZJW6ouGiSGc8inxcBAjYeyguqUtPoiV8X5YiF4/doXRqzqFuofCJ1QramaDIbR29qDLeF07HVHtcChrimlaC1ZL3mkIu1uYMHTZJKF3wu4H7+U80e5yCdCJ+43cFjXIGzu5yKLBRLxlZ2GQZBhFUa5OuqDDlI1yBROhhxLAUF3hWB53K4fkHSsQwKxGw2KsRc6fRFYTU49dkdjOHZcQSC2rGnUy0Oq0NKUTPFvHPZY6lAEQqbjmHljpCt7LiUDi1oajcgFOEqZXLDktAfYqj3h4j+XL3Vuv79lFhe8gABL+z1iKFHPInM+q8/7a9o3Vajmg+BhgDmeZTRhyegptR2cYx2wFWo4VB/huyA5dSqpd0alvUFWm4lozDh9igrutJS+/wAcdTpmmDkdjt6K8qSons+iMKuxVbSeDIdTDvoEz4p9FVPw9t3NsbaSTNIGTtOY+6f3VzsFmFi6RqqS4wMgpe7ygaLq1ocIzzJ1UF5ehuWpOgSt0NGJzcVWsGeSUXN+52ggddV3VkmTmft6KFzFnnk+DZD067kBPaTuflDvopiaBOgJ9AuW4dUc4MDYJEy7Ro5kDPX5UKlJmn6YITVmACSQB1QbqrIJ4gANToP7qw1uwjn+a4g8wwE+0nw+yW3/AOGIdpcu/wBzJJ/8leHpr+50Qnn/AIopVzjPE6QARJgHLLY+q9O/Dq872yEgcTHva6J5yNTyI+qod7+G11TEt4KnRjoJ9nQpOynaJ2G3Hc3LH02VtS5scBEgPnducZc5W/xY0riYFkny+o9OucjP30UtOpxA+i1XhwkGZiI35Ac0HRrcL4O+XMypGgS4oeCr6iRyUHEpO2VTuyx3XhOWeYP0kJZRqyAZyUm9macaYxbUharPyQLroBcvu5EIWKK8fcXFoBgtMgphhGJlw4XeYfVBXAmp7BdttgVyIy0x4XRmjKV2kFOu9mviH1RVtdh2h12RsMZDxl206FTsekBBBkIq1xIHI6oFFNdMdtctvbIhC07hTtciVTADaVtqmXosRb7kgrSFINludR4hBUFTB2R5QmTWwtVCnRekIaNgQUUWACToEXWcGiTkBuqF2/7WBlM06TpJGZB0CaMbdAboEx3t4H1+6p5MaYn9R39lS+0F0x9QlmXPqUnpXAc6dHb9VLcCM1sjFJaItgF9ccIJKqdxcGo/1KOxy/4jwjQKHs3ZGtd0KYz4qrAfTiBP0Wec/YeKpWfU+C0u6taTI8tNg+GgLuzplzy46BYRIDB0+EY5wps6AJBKI7264R1OiXMtHOzjM6ko6ztCT3lTU+VuzR/KNJhSlHkaIPjsW08K/UfYLptqARwsy3J+gzRNS8aNXD5UJxOn+r6FLwj8j8pMKDY5ILCfEw1DrUc53+0EtYPgfUritjlJs5n/ALXR9kkd2tp29MtB44B7pkOa4mcmukQNdeirFpukTkmtss9Q7KBzhrC8zvu310Xktc1g/S1oI+XSSgn9tryMq3/gz+Fp8EjP54nqdVw99ksxPDKVdvDVY145HbqDqPZeaU/xQuxU8TaT2tyMtLSecFpy+Nk1tvxTZwnvKDgZ1Y4O9dYhT8ckOskWWvCaBtB3fHxUB5A7zUQSS7xHzN9cx12Ou2cQ8PKRB21bpzVUd2rpXbe7oucC+GnibET5s9DkCrbZWga2AcsoGuwGqTsohF28E0GmSPGw5HoVVLHFI8Lh7jT+y9CxTCWVGcL2yBpmfnLdebY5h/c1XNB0gtPTZZstxd+xRRUo17jokLlAYNiQqM66OB5jX36o97cpGn1Hqj2Y3H4A3P8A8Q+yPt0A0w5zjsjbCtzTGVq2FAhCXFmCZBg8wmIpsiSIQtEcZMAhg0PP0C46SAX39WkJdD2jnkflDsxhtUcbOJhH6hA+U/8A6dm7eL1WzWYBBpiOQAXCPG62wbBMfFTwnwvGUbHqFY6J5lV3urUmeHhJ3AITC2YB5apI5FHQ2OUlp7GFTUrFnF1WlxpPQlE4rp7kqxTEOEcI13RbSVs2xXJ0gXH75pYWayM15l2kwbvBLMiNtlcLqpKVV2SsTzS5Wma/HFRpnlNQGm4h2REyl91jpNM5RnA6p72/yIAyJyVRqCMnCA0b7r0ceVyjZhlCnQse6TKv34SYKX3TaxEhkn6fyqRaWjqtQMYJL3QAOpXvXZKwZZ91bCC8t4qh9tEI/Is2kj0DDxq7cri6pl9QTlTZmf8AqdsFljVAZPKUPXrl56bBLKXEOOHMIuMS2b8lA1KjjqSV04R/cgfdROf0n0IP2WeUmzXHiiN4UD1L/UtOU58jkfhQ1HKTKohqOSfE8NbUHI7H+U2eUJcOjPNBT4u0c48lTKPiNnUpHxMLh+ofyP3S2rfgAwDMZaRKvxbKgq4Q12wPq1p+pC3x9e6qSMM/RbuJ5wygIEvaJkAukAka5wY9dFtmHlxgkEcqZDp9XjwgfJV2qdnqfFJaCQMshkJ2GymFi0aBQyesb1EeHpEtsQWeEEFrvKWZt4cuE8wdz13Vrte1lWkR3jA9g1c2eOOcHI/RBOEKJ2izRyyTuzX4lVHoGE4q24oCq0EB0wDqIJGY55Kl9sMGLXmqDIy4hoR19E97F1waL6eXgcTHR2cn3n4ReK28tM5zI9vRbZLyQMv2SPIKdwaFeR5X5n13Vwt7kOaHA6/VV3tNhZpkEDLikemhBQttcODSyTAMt/hRi2tEcsd2iz3DAc26T4hyP8Lui/NK8OuxGszk7qur8u8rDk783ROZpRv6hpWxEaajfNds7RMbkWn2zSy3sw0a/uSm1nhjR4iJRSI2/YMo4vTcNHD1aUUx7Hf+lq3I5KHEO0dC3IFR/iOfC0SfWBoiMk/cJFBg2+imbGyV0e2NB7SQHZDQiJRmG3LarQ4eE7gc0BlFXoPazJYpWtEarFxbgi13l9AMKt3daTqjL25lKqpWbLO9HqY4cURVENVGSnqJbeXcAypUNJnnX4hVQKrDyMpdhuDPvqmQ8A3Vtq9g6l/WFSoeCkNBu4fsvRcMwGlQY1lNoyGy3Y46POyT5PRRez3YqlY1O8Piqvypt/TzKs2BYcTXNQ5uzTV3Z8Cv3znE+GI5eims3cZ4KQ4QZ9TzJKszNJW1ZNQ8ALT4iSTDdB6lJ+0WPPocIDZL3cMCQJgugkZkwDyTmvUFBjp1G25OypV7cPfHH4uFxd1k7/f5Swg5u2a5SjjhXuT0O11MwKlPgduTmPrmE8ta1N4lse39lUMLsqV5UfxGe7hoHN2pJG8ZD5RlHDKlo4lgLqZM8P6erf4Uc0En9JTDkbVSLTXoB4hx9HfmafVKKF6Q5zH+ZhgnnyKJtMUD/Xfp6pcypx1ajxoTAPpks0maIqmH13mCQJhLKd8XO8pHi0OgAGsplS0WNtN+am7ZZNLsXVKjuLQQjKYy0RIoBacxclRzdgNWnmharUfUag6qDCgCqhXFGVkI5BBG/Yt5Fw8bOpkn1DhH3Kt97Tlp6qodk2//AKC7YUzPyIV5e0Fmy9PDuBhzfcUHGbMPaWn8wkeoVFrktPIg/UL0zF7BxYXNBlh4h1jUfErzbtDT4a5Mw14Do+6SS2QydWZSuMuJuh16FMba6lkbjMfuEktXgGAJB1/lTWjXtq55sOhH7riSaY+w0lxDnHPYclYmPVVtasO90xvcY7tsDN50HL1XcqWxFjcnSDMZxwW9ORm8+VvXmeioVJzn1i+oSS7UlMX0XPdxPJJP/MlxVtozGyz+W5G39NUGvcPp24iQmeD3r6RBObTqErsa3G0AanJWy3w3ICFpR5TTT0PaVwHAEHIhYlzcIIHmhYjRTlL4HlWpKHcV27IwRB5FL7+9DBmVhr5PcbI768DQc0FhFp37+8f5AchzK4tbN10ZMhgP/crPh2HBogACFfHD3Ziy5U9JhVISIaIHNF0KUfytU6PNTBwC1Iz2R3bwGmNShezFueJx2Ej5UOK4k1gMlMuyr+KjJ1cS72On2XXsEVylZB2nwapWDXU4JbMtJiQYiD7Lz/HKpoUnmo1zCGmA4QZ0Ee69fcg7+wp1mltWmyo3k9ocPgq0Z0qHnj5bPnKyrmmzjc1wPFPHSeWVQDz1a6ORHuvQ+yuM1agfTqubUdSqGmXEQXQciY0kQnGM/hfb1GOFIupFwjI8TB/tOf1SHCcDr21etULeKlUqGHMzgt8J4m6jNvVQzdXEfDF3Uh5Vw1znuPla4NBA3iZUtLDw0QBkmVGoHCQse3JZJK9m2OgBtJdcKn7tacxJQ5AVG8KYhROCAUC1QgawR9UIGspsdC+sgqhRlYoCs5KgmMxB1Nwc06RI2I5Homdt+INQAiowO5FvhJ6EZj4SKoUK8K8Mko9E5QUuy7//AGmi5ge5xaS2YEkgiMuuapnaas2s9jwAAZjKELUXThxBg1ifqVZZXLszZMao1b24A1Clf3Y1cR6bomlYOI0haq2AHVNZmWOgCpijB/lniP2W7fPM5k7pdVocLymFq5QyOzZhxqPQc0ZLb6S6pBTFuSzs00R9mcOis5x0291fLds5AKs4FTaSZ1ByVrtyTpkt2OVo8ueOpsIbQ6rFKKCxUBQ9urCnWGYk8xkQq9d9gmvfLqjnNnIafPNP7TCiDxE+LnyTJtExmU7grse3VCOh2fDQA10AKYYY5uhBTXueq0bfqU1ITghLUoVBsD7pRiV5XZ5aLz1AkfRW823Vcm3K6hXjPKLd9SrU4qwIzgNIIj2K9Ewd4bA0ygIyrZtd5mg+oBS2/wACdwk0XQdmuJ4T76t+qTi70UhUU0PioSMlUz2tqWzXC5Y4cLXOh3mIAk8D/K9NsK7U0K7GOa7h4vyvgEesGPqrOLQqkmM6gS/Bx4JP5nPd8vJU+IXIaxxBEnwt/wBTsh91JbUg2m1vIAfSEljAtfC2mXN8Lju3f1GhQFzSezzCRzb+42Tx1Lll6KJ4M5iUkoJjxm0JZB5FQmZOWUCDOpznLbZM7iwa8kgljufP9il9alUZm5sj9Tc8uo1WeWNovGaZA9QuXfftOhC4cQpMsgeoEvuArHZ4UXjiOTduZ9F1WwemBBYHRqTmU6wOSsR5knRRq9QJfWcrtdYJReSTTAMbSPeBuqzi/Zx1OXUyXtAzB83tzSSwuOzlmTEzyh3LsvlRvUypFUTPDKIgZJY1slPbKi5VgiGR+wXwKKpQ6okUeZXfdjkqkCqYzbAEEKC0T/F7cFpgKvUNVKaNGNjiipyFBahFELOzSgnA/wDMjmFdbVkBUvBJ74R1HzorpQqcwteH7TFmX1BQcVi0KgW1ciWOjck65KeDzQ1O0cNwiWghWFJCVw6sBul15b1nnJzWt6TKItLLhGeZRpC27o7rXcbEqNlcu1yXVamVFouOdhYcsLVAyoiWmQgEEvrGnWYadVjXscILXCQflUDEfw0qUCX2FaBr3FYks9GvzI959V6Q9q4RUmuhZRT7PGMMs7ihXay4L2VHO72o6SGuOYZTpnRzWgkkjUnkF6Xa3rgBnxev8ppeWDKoh7Q4dRPv0St+Bln+W7L9Lsx7HX5lQlGXLki8JRqmTjEhu0+y2zFGRqfcFK61Ytye0t6nT2douJEKXlkmV8cWh1/UsOQc35Cw0x+U/CRPhDVXcskf1HyjvD+Rxf4Oyp5hn+pvhd8oKl2UEZ1akTrLcx8KTAryHlri4hwAEkmCE+qOgZbKseM1dE5OUNWDuq8DQAMgAB7aIUVQ/LcHMc/TmlV/2opNeacOJHmjMDkPVCHHKPEH8cQZzBEbck3ON1YnGXYde0oz+f2CG1EJtekPph7cw4BwKUU2/wDP+aoSORVu0WBZF9MeIZkD8w391X22FV2jD7wF6HeU9v8AkeiqmIYuKLnMzJGwEajmoTguy0ZuqA6eH93kc3HXkOibWzMkptbriPEdTsmNEOd0CUDCuMLtklc0rcDXNT8fRFCgV5SkKqV6XC8hXKqQdiq5i1ABwI3yKEikHs6sKk5IxzQP4U+FUKdMAuiY1P7BMHYjS5GP9Kn4/ll/J8IXYY+KjY3crjRqBIqVanWMtbwlh0gDL22Kc2+e0KsFWjPkdhorDktLYo9VpV2SLgKwXQqpeaBGhXIqkarQTsagrRKFo15U3EloJ2Vw6nK2CtrjgZ1Dksp1S3VEFaLUbBR1xSFwVGaXIwonOeOR+hXHBC0oBdjfL1UoeCuOOatEOEEAg80mvOz29J3AeWrfjb2TtalLKKl2FSa6KPfValH/ADWED9Qzb87e6H/rgd1fatIOBBAIORBVVxTsK0y6g80nfp81M/7dvZZZ+nf7TTDP/IjwYh1UdJOfRWavm1Vjs7hVW3LnVo4tGlviHDznUEp//Ujh1VsMXGNMnlkpStHn+OUw26fGjmtP3H7IG4iFrHcQDrqoQcmwz3GZ+pS+tfBYMm5s1w+1F97J3XeWpYTnTcRG8HMfuFIBCrfYDFWiu+mT/mM8I5ubJ+0qz3Lw18OIG8kgfUrdB3BMyzVSZFes8IKoXbO2io14/M0A+39leq2K0eCDUZOmRB1Mc+oXnPaC872sYcHNaSGkbzmT1SZeg407GmC2Q4QYTptOEkwS58MFMqlfxAKZzDA0LolDiqsNackQGESlOLW3E0ga7JtwZIe7pZEc1y2grsV2FgXOEu5ARn9Sml7YBgbI8zuHWI8JMk76aLnAWadMvgx+y32sqvaxoZmHOGpI4YzkEaKmOC7aFzOcotQdMitbdzKgIMwRPoefRW2jUVQwW9HhY6BUM5DOYGpPOPsrLbyeiLhwfVE8bk4JTdtdjHvltQBwWlwxZm3i7/qAVpYtVEiI56GFtt6W5O+VtYgcFU7mUQHrFiATcrJWLEAmitFYsXHEbqahNAbZeixYiBmSRutd8eSxYuAY24BXXEsWIHEFRyBuLUOB29MlixBjIoOJfhsQSaNdzSSTw1PGJOZ8Qg/dVfFOzd3REua1zR+Zr2/Z0FYsUJY4lI5JCW2xh9N4e08L2nI5GDopLrFalYzUe5+ZPiM5nVYsUWqNCN03gKQPWLEow1w25IEBN7eoJndYsVSD7DqdULKtXxD2HzmfoPqtLFyAS1LkBLLi9krFiJyD+zx+5+5Q/a+/DYZEl2mw9clixb/RQU8sYy6Ieqm4YpSj2VW3uHh7HsMuY4mDo4EGW9NSvQsIxHvqTXgFszkY2y2WLF6P+VxxUU0q6X+zzPQZJOTTd9/8D5WlixeEeuf/2Q=="/>
          <p:cNvSpPr>
            <a:spLocks noChangeAspect="1" noChangeArrowheads="1"/>
          </p:cNvSpPr>
          <p:nvPr/>
        </p:nvSpPr>
        <p:spPr bwMode="auto">
          <a:xfrm>
            <a:off x="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1204" name="AutoShape 4" descr="data:image/jpeg;base64,/9j/4AAQSkZJRgABAQAAAQABAAD/2wCEAAkGBhQSERUUExIUFBUUFBQVFRUUFRQVFRUVFxQVFBQVFRUXHCYeFxojGRQUHy8gIycpLCwsFR4xNTAqNSYrLCkBCQoKDgwOGg8PGikcHyQsKSksKiwpKSkpKSkpKSksLCksLCksKSkpKSwsKSkpKSkpLCwpKSkpLCkpKSwsKSw1LP/AABEIALcBEwMBIgACEQEDEQH/xAAcAAACAgMBAQAAAAAAAAAAAAAEBQMGAAECBwj/xAA8EAABAwIEAwcCBQIFBAMAAAABAAIRAwQFITFBElFhBhMiMnGBkaGxB0JSwdEU4SMzcoLwYpKi8RUWJP/EABkBAAMBAQEAAAAAAAAAAAAAAAECAwQABf/EACkRAAICAgIBAwMEAwAAAAAAAAABAhEDIRIxEwRBUSIyYRRCUpEFscH/2gAMAwEAAhEDEQA/ALjS7QUiPCZUt9fg05br/OiissHY0AQExpNaIDYlvFkHAZnISNyf2CFAE+HWHAC53mcc/fQKTu3GMhLg0jMxBE5mEbUfk2I8pHCXwTPFPhkSYIOmvKFA2rBpy7INaD4vLAAPENvdE4Wvd7dOWmX1HyoWVM/eP2TCk+AeIyWgPEGZcBw6znmW/C4wxoL4O4O+vjaUDmWTCm8LACRPqN0N2ru4okA65f2RFNpkyNHD4z/k/KW3hD3FpIjOdfX11+OmzmXJ9UGvkreC4V/itJ/UD/KvRcNZHRKrKzhxJ2bAjWYBj6BMqrmloAByzMRkNZgjf5z9l12RwYFihSAbmsG+M5kmAJAjIn9oUV5RAa0gZnMopoDjwwCBO3LL52XVShxHPQLqKVXQN/TgNHVQvp5QNSj3UyVo2yFFLB6TA31RVu+Dmo+6A3WiRzRR3JB4qLC5Bsqzpmu8+aJ3JBQK0QhxUj8yjq3rdC9vyEQWjd3dU2DxH2iT8IR1JjxMEfIUoqsOjm+0Lh7J/MlYj2apUizyn5WXjuIAwQRuM10J6LQcRqhYKVaAqbzxbRsdD6EJdjdu1pDhkTqP3T18HUR1S/FrRz2ZZxmFHLG4st6eXCaK+5PsGv5bB1Cr8rbKxaZCxY8nFnrTgpIv9F8qYNSXD77iAITijUkL0oyswNUbLFA+jKLhYGJhQH+lXLrZMCxRPCIRcbYLEZ3KxdYCDibwy1Jrq8cCIJyJ5b6wTmPYhCWV1Xe4NAAB11TWtheXVFSS7JyhKT0zumfCFDUKIt82RuENVUyyBqjjmJMEzGWv3RWAWvFV4tm/coOqrB2cZFOd3FBdgl0GnU9UsNGDOqZvzeorhgATS1szKLk6R3YUwZMaKR0u9FDhr8yOYRdMT7IQdqy2WHF0cCkNtFxWqCYAn7IktXAbBjZOJQIWu9FC63PX5R1R/JRlcCkAvtFjbBu4nop33Q0GZ5BCV+/d5Qxo5uJJ+AuEk0vayepTERoBsMlA9jBqQPUqE4ZUPnrn0aOELgYNSOvi9TK4RuT/AG/2aq3lAalp+qFdiNEeWmD6MR7cMpj8gWzYt2AXC8Zv4/oVnFnfkoH6BQPurh2WTPaU7/po0UbqZQB4pe7EkXLdHNf/AKhB+i5q41cUxJo8X+l37EJ05igqNC6wPFJdNmsPxRtdnE2QfzNOrTyKnbccJ6ckmuKBaeOn4XD4PQ80XRuw4T8jkUH+Axk+n2EXmEsqDibken7hI7vCajJy4hzCd29zwnoUe4bjRQnhjLZtw+plHRWsAv4JYVbbCsCDCU3GGMcZiHcwtW4fTdO3Mb+qME46KSmpOyzNcpJQdvchwkKUVFawEziuYXAMrfEuOMW1zxrFxwDh9nwN4jqVuo6VJc3I9kOXSldhTTAbi5FN4k+ZbuuY3S7F7F73cWwQ3/yBENKZRbElkUXTCqpVp7N0/wDCBVXps4yANyFe7OgGMDRsEIjtWCOyeeqDuXZrO0GItoNL3bJLhHaJlxOcOnTdDInxtA9PXJ2PrKkZnZMNEI0xARiMI0hJz5yZsKJ7pXL3TnoPuonyfL/YJxGyG9xBlIS4+g3J6Jeys+tmfAzluf4XTsPaX8Rl5/UT9hoEUaQQIVKT3pG2va0QIQVxiXigac1Fe3HCYayY3QNYsADy7g6ayfRCw2+kHXNCpUgNdwtmTOZd0RYaGNzICRMxduveunq0gfCDOIS4vc4PO2ZgDo1dyXyNwl3Q7q4uOIBsOlbvL97AIaCTtKVWfaCn5XGOp2TmwLatQkZtY32Ru+hVGV7BKVa6fmKbAOZJW6ouGiSGc8inxcBAjYeyguqUtPoiV8X5YiF4/doXRqzqFuofCJ1QramaDIbR29qDLeF07HVHtcChrimlaC1ZL3mkIu1uYMHTZJKF3wu4H7+U80e5yCdCJ+43cFjXIGzu5yKLBRLxlZ2GQZBhFUa5OuqDDlI1yBROhhxLAUF3hWB53K4fkHSsQwKxGw2KsRc6fRFYTU49dkdjOHZcQSC2rGnUy0Oq0NKUTPFvHPZY6lAEQqbjmHljpCt7LiUDi1oajcgFOEqZXLDktAfYqj3h4j+XL3Vuv79lFhe8gABL+z1iKFHPInM+q8/7a9o3Vajmg+BhgDmeZTRhyegptR2cYx2wFWo4VB/huyA5dSqpd0alvUFWm4lozDh9igrutJS+/wAcdTpmmDkdjt6K8qSons+iMKuxVbSeDIdTDvoEz4p9FVPw9t3NsbaSTNIGTtOY+6f3VzsFmFi6RqqS4wMgpe7ygaLq1ocIzzJ1UF5ehuWpOgSt0NGJzcVWsGeSUXN+52ggddV3VkmTmft6KFzFnnk+DZD067kBPaTuflDvopiaBOgJ9AuW4dUc4MDYJEy7Ro5kDPX5UKlJmn6YITVmACSQB1QbqrIJ4gANToP7qw1uwjn+a4g8wwE+0nw+yW3/AOGIdpcu/wBzJJ/8leHpr+50Qnn/AIopVzjPE6QARJgHLLY+q9O/Dq872yEgcTHva6J5yNTyI+qod7+G11TEt4KnRjoJ9nQpOynaJ2G3Hc3LH02VtS5scBEgPnducZc5W/xY0riYFkny+o9OucjP30UtOpxA+i1XhwkGZiI35Ac0HRrcL4O+XMypGgS4oeCr6iRyUHEpO2VTuyx3XhOWeYP0kJZRqyAZyUm9macaYxbUharPyQLroBcvu5EIWKK8fcXFoBgtMgphhGJlw4XeYfVBXAmp7BdttgVyIy0x4XRmjKV2kFOu9mviH1RVtdh2h12RsMZDxl206FTsekBBBkIq1xIHI6oFFNdMdtctvbIhC07hTtciVTADaVtqmXosRb7kgrSFINludR4hBUFTB2R5QmTWwtVCnRekIaNgQUUWACToEXWcGiTkBuqF2/7WBlM06TpJGZB0CaMbdAboEx3t4H1+6p5MaYn9R39lS+0F0x9QlmXPqUnpXAc6dHb9VLcCM1sjFJaItgF9ccIJKqdxcGo/1KOxy/4jwjQKHs3ZGtd0KYz4qrAfTiBP0Wec/YeKpWfU+C0u6taTI8tNg+GgLuzplzy46BYRIDB0+EY5wps6AJBKI7264R1OiXMtHOzjM6ko6ztCT3lTU+VuzR/KNJhSlHkaIPjsW08K/UfYLptqARwsy3J+gzRNS8aNXD5UJxOn+r6FLwj8j8pMKDY5ILCfEw1DrUc53+0EtYPgfUritjlJs5n/ALXR9kkd2tp29MtB44B7pkOa4mcmukQNdeirFpukTkmtss9Q7KBzhrC8zvu310Xktc1g/S1oI+XSSgn9tryMq3/gz+Fp8EjP54nqdVw99ksxPDKVdvDVY145HbqDqPZeaU/xQuxU8TaT2tyMtLSecFpy+Nk1tvxTZwnvKDgZ1Y4O9dYhT8ckOskWWvCaBtB3fHxUB5A7zUQSS7xHzN9cx12Ou2cQ8PKRB21bpzVUd2rpXbe7oucC+GnibET5s9DkCrbZWga2AcsoGuwGqTsohF28E0GmSPGw5HoVVLHFI8Lh7jT+y9CxTCWVGcL2yBpmfnLdebY5h/c1XNB0gtPTZZstxd+xRRUo17jokLlAYNiQqM66OB5jX36o97cpGn1Hqj2Y3H4A3P8A8Q+yPt0A0w5zjsjbCtzTGVq2FAhCXFmCZBg8wmIpsiSIQtEcZMAhg0PP0C46SAX39WkJdD2jnkflDsxhtUcbOJhH6hA+U/8A6dm7eL1WzWYBBpiOQAXCPG62wbBMfFTwnwvGUbHqFY6J5lV3urUmeHhJ3AITC2YB5apI5FHQ2OUlp7GFTUrFnF1WlxpPQlE4rp7kqxTEOEcI13RbSVs2xXJ0gXH75pYWayM15l2kwbvBLMiNtlcLqpKVV2SsTzS5Wma/HFRpnlNQGm4h2REyl91jpNM5RnA6p72/yIAyJyVRqCMnCA0b7r0ceVyjZhlCnQse6TKv34SYKX3TaxEhkn6fyqRaWjqtQMYJL3QAOpXvXZKwZZ91bCC8t4qh9tEI/Is2kj0DDxq7cri6pl9QTlTZmf8AqdsFljVAZPKUPXrl56bBLKXEOOHMIuMS2b8lA1KjjqSV04R/cgfdROf0n0IP2WeUmzXHiiN4UD1L/UtOU58jkfhQ1HKTKohqOSfE8NbUHI7H+U2eUJcOjPNBT4u0c48lTKPiNnUpHxMLh+ofyP3S2rfgAwDMZaRKvxbKgq4Q12wPq1p+pC3x9e6qSMM/RbuJ5wygIEvaJkAukAka5wY9dFtmHlxgkEcqZDp9XjwgfJV2qdnqfFJaCQMshkJ2GymFi0aBQyesb1EeHpEtsQWeEEFrvKWZt4cuE8wdz13Vrte1lWkR3jA9g1c2eOOcHI/RBOEKJ2izRyyTuzX4lVHoGE4q24oCq0EB0wDqIJGY55Kl9sMGLXmqDIy4hoR19E97F1waL6eXgcTHR2cn3n4ReK28tM5zI9vRbZLyQMv2SPIKdwaFeR5X5n13Vwt7kOaHA6/VV3tNhZpkEDLikemhBQttcODSyTAMt/hRi2tEcsd2iz3DAc26T4hyP8Lui/NK8OuxGszk7qur8u8rDk783ROZpRv6hpWxEaajfNds7RMbkWn2zSy3sw0a/uSm1nhjR4iJRSI2/YMo4vTcNHD1aUUx7Hf+lq3I5KHEO0dC3IFR/iOfC0SfWBoiMk/cJFBg2+imbGyV0e2NB7SQHZDQiJRmG3LarQ4eE7gc0BlFXoPazJYpWtEarFxbgi13l9AMKt3daTqjL25lKqpWbLO9HqY4cURVENVGSnqJbeXcAypUNJnnX4hVQKrDyMpdhuDPvqmQ8A3Vtq9g6l/WFSoeCkNBu4fsvRcMwGlQY1lNoyGy3Y46POyT5PRRez3YqlY1O8Piqvypt/TzKs2BYcTXNQ5uzTV3Z8Cv3znE+GI5eims3cZ4KQ4QZ9TzJKszNJW1ZNQ8ALT4iSTDdB6lJ+0WPPocIDZL3cMCQJgugkZkwDyTmvUFBjp1G25OypV7cPfHH4uFxd1k7/f5Swg5u2a5SjjhXuT0O11MwKlPgduTmPrmE8ta1N4lse39lUMLsqV5UfxGe7hoHN2pJG8ZD5RlHDKlo4lgLqZM8P6erf4Uc0En9JTDkbVSLTXoB4hx9HfmafVKKF6Q5zH+ZhgnnyKJtMUD/Xfp6pcypx1ajxoTAPpks0maIqmH13mCQJhLKd8XO8pHi0OgAGsplS0WNtN+am7ZZNLsXVKjuLQQjKYy0RIoBacxclRzdgNWnmharUfUag6qDCgCqhXFGVkI5BBG/Yt5Fw8bOpkn1DhH3Kt97Tlp6qodk2//AKC7YUzPyIV5e0Fmy9PDuBhzfcUHGbMPaWn8wkeoVFrktPIg/UL0zF7BxYXNBlh4h1jUfErzbtDT4a5Mw14Do+6SS2QydWZSuMuJuh16FMba6lkbjMfuEktXgGAJB1/lTWjXtq55sOhH7riSaY+w0lxDnHPYclYmPVVtasO90xvcY7tsDN50HL1XcqWxFjcnSDMZxwW9ORm8+VvXmeioVJzn1i+oSS7UlMX0XPdxPJJP/MlxVtozGyz+W5G39NUGvcPp24iQmeD3r6RBObTqErsa3G0AanJWy3w3ICFpR5TTT0PaVwHAEHIhYlzcIIHmhYjRTlL4HlWpKHcV27IwRB5FL7+9DBmVhr5PcbI768DQc0FhFp37+8f5AchzK4tbN10ZMhgP/crPh2HBogACFfHD3Ziy5U9JhVISIaIHNF0KUfytU6PNTBwC1Iz2R3bwGmNShezFueJx2Ej5UOK4k1gMlMuyr+KjJ1cS72On2XXsEVylZB2nwapWDXU4JbMtJiQYiD7Lz/HKpoUnmo1zCGmA4QZ0Ee69fcg7+wp1mltWmyo3k9ocPgq0Z0qHnj5bPnKyrmmzjc1wPFPHSeWVQDz1a6ORHuvQ+yuM1agfTqubUdSqGmXEQXQciY0kQnGM/hfb1GOFIupFwjI8TB/tOf1SHCcDr21etULeKlUqGHMzgt8J4m6jNvVQzdXEfDF3Uh5Vw1znuPla4NBA3iZUtLDw0QBkmVGoHCQse3JZJK9m2OgBtJdcKn7tacxJQ5AVG8KYhROCAUC1QgawR9UIGspsdC+sgqhRlYoCs5KgmMxB1Nwc06RI2I5Homdt+INQAiowO5FvhJ6EZj4SKoUK8K8Mko9E5QUuy7//AGmi5ge5xaS2YEkgiMuuapnaas2s9jwAAZjKELUXThxBg1ifqVZZXLszZMao1b24A1Clf3Y1cR6bomlYOI0haq2AHVNZmWOgCpijB/lniP2W7fPM5k7pdVocLymFq5QyOzZhxqPQc0ZLb6S6pBTFuSzs00R9mcOis5x0291fLds5AKs4FTaSZ1ByVrtyTpkt2OVo8ueOpsIbQ6rFKKCxUBQ9urCnWGYk8xkQq9d9gmvfLqjnNnIafPNP7TCiDxE+LnyTJtExmU7grse3VCOh2fDQA10AKYYY5uhBTXueq0bfqU1ITghLUoVBsD7pRiV5XZ5aLz1AkfRW823Vcm3K6hXjPKLd9SrU4qwIzgNIIj2K9Ewd4bA0ygIyrZtd5mg+oBS2/wACdwk0XQdmuJ4T76t+qTi70UhUU0PioSMlUz2tqWzXC5Y4cLXOh3mIAk8D/K9NsK7U0K7GOa7h4vyvgEesGPqrOLQqkmM6gS/Bx4JP5nPd8vJU+IXIaxxBEnwt/wBTsh91JbUg2m1vIAfSEljAtfC2mXN8Lju3f1GhQFzSezzCRzb+42Tx1Lll6KJ4M5iUkoJjxm0JZB5FQmZOWUCDOpznLbZM7iwa8kgljufP9il9alUZm5sj9Tc8uo1WeWNovGaZA9QuXfftOhC4cQpMsgeoEvuArHZ4UXjiOTduZ9F1WwemBBYHRqTmU6wOSsR5knRRq9QJfWcrtdYJReSTTAMbSPeBuqzi/Zx1OXUyXtAzB83tzSSwuOzlmTEzyh3LsvlRvUypFUTPDKIgZJY1slPbKi5VgiGR+wXwKKpQ6okUeZXfdjkqkCqYzbAEEKC0T/F7cFpgKvUNVKaNGNjiipyFBahFELOzSgnA/wDMjmFdbVkBUvBJ74R1HzorpQqcwteH7TFmX1BQcVi0KgW1ciWOjck65KeDzQ1O0cNwiWghWFJCVw6sBul15b1nnJzWt6TKItLLhGeZRpC27o7rXcbEqNlcu1yXVamVFouOdhYcsLVAyoiWmQgEEvrGnWYadVjXscILXCQflUDEfw0qUCX2FaBr3FYks9GvzI959V6Q9q4RUmuhZRT7PGMMs7ihXay4L2VHO72o6SGuOYZTpnRzWgkkjUnkF6Xa3rgBnxev8ppeWDKoh7Q4dRPv0St+Bln+W7L9Lsx7HX5lQlGXLki8JRqmTjEhu0+y2zFGRqfcFK61Ytye0t6nT2douJEKXlkmV8cWh1/UsOQc35Cw0x+U/CRPhDVXcskf1HyjvD+Rxf4Oyp5hn+pvhd8oKl2UEZ1akTrLcx8KTAryHlri4hwAEkmCE+qOgZbKseM1dE5OUNWDuq8DQAMgAB7aIUVQ/LcHMc/TmlV/2opNeacOJHmjMDkPVCHHKPEH8cQZzBEbck3ON1YnGXYde0oz+f2CG1EJtekPph7cw4BwKUU2/wDP+aoSORVu0WBZF9MeIZkD8w391X22FV2jD7wF6HeU9v8AkeiqmIYuKLnMzJGwEajmoTguy0ZuqA6eH93kc3HXkOibWzMkptbriPEdTsmNEOd0CUDCuMLtklc0rcDXNT8fRFCgV5SkKqV6XC8hXKqQdiq5i1ABwI3yKEikHs6sKk5IxzQP4U+FUKdMAuiY1P7BMHYjS5GP9Kn4/ll/J8IXYY+KjY3crjRqBIqVanWMtbwlh0gDL22Kc2+e0KsFWjPkdhorDktLYo9VpV2SLgKwXQqpeaBGhXIqkarQTsagrRKFo15U3EloJ2Vw6nK2CtrjgZ1Dksp1S3VEFaLUbBR1xSFwVGaXIwonOeOR+hXHBC0oBdjfL1UoeCuOOatEOEEAg80mvOz29J3AeWrfjb2TtalLKKl2FSa6KPfValH/ADWED9Qzb87e6H/rgd1fatIOBBAIORBVVxTsK0y6g80nfp81M/7dvZZZ+nf7TTDP/IjwYh1UdJOfRWavm1Vjs7hVW3LnVo4tGlviHDznUEp//Ujh1VsMXGNMnlkpStHn+OUw26fGjmtP3H7IG4iFrHcQDrqoQcmwz3GZ+pS+tfBYMm5s1w+1F97J3XeWpYTnTcRG8HMfuFIBCrfYDFWiu+mT/mM8I5ubJ+0qz3Lw18OIG8kgfUrdB3BMyzVSZFes8IKoXbO2io14/M0A+39leq2K0eCDUZOmRB1Mc+oXnPaC872sYcHNaSGkbzmT1SZeg407GmC2Q4QYTptOEkwS58MFMqlfxAKZzDA0LolDiqsNackQGESlOLW3E0ga7JtwZIe7pZEc1y2grsV2FgXOEu5ARn9Sml7YBgbI8zuHWI8JMk76aLnAWadMvgx+y32sqvaxoZmHOGpI4YzkEaKmOC7aFzOcotQdMitbdzKgIMwRPoefRW2jUVQwW9HhY6BUM5DOYGpPOPsrLbyeiLhwfVE8bk4JTdtdjHvltQBwWlwxZm3i7/qAVpYtVEiI56GFtt6W5O+VtYgcFU7mUQHrFiATcrJWLEAmitFYsXHEbqahNAbZeixYiBmSRutd8eSxYuAY24BXXEsWIHEFRyBuLUOB29MlixBjIoOJfhsQSaNdzSSTw1PGJOZ8Qg/dVfFOzd3REua1zR+Zr2/Z0FYsUJY4lI5JCW2xh9N4e08L2nI5GDopLrFalYzUe5+ZPiM5nVYsUWqNCN03gKQPWLEow1w25IEBN7eoJndYsVSD7DqdULKtXxD2HzmfoPqtLFyAS1LkBLLi9krFiJyD+zx+5+5Q/a+/DYZEl2mw9clixb/RQU8sYy6Ieqm4YpSj2VW3uHh7HsMuY4mDo4EGW9NSvQsIxHvqTXgFszkY2y2WLF6P+VxxUU0q6X+zzPQZJOTTd9/8D5WlixeEeuf/2Q=="/>
          <p:cNvSpPr>
            <a:spLocks noChangeAspect="1" noChangeArrowheads="1"/>
          </p:cNvSpPr>
          <p:nvPr/>
        </p:nvSpPr>
        <p:spPr bwMode="auto">
          <a:xfrm>
            <a:off x="0"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51206" name="Picture 6" descr="http://t1.gstatic.com/images?q=tbn:ANd9GcSdlKdhWa4gh3sh43VauLeqvjNQKopM7nj56gIlwkRTAzqsEzIF"/>
          <p:cNvPicPr>
            <a:picLocks noChangeAspect="1" noChangeArrowheads="1"/>
          </p:cNvPicPr>
          <p:nvPr/>
        </p:nvPicPr>
        <p:blipFill>
          <a:blip r:embed="rId2"/>
          <a:srcRect/>
          <a:stretch>
            <a:fillRect/>
          </a:stretch>
        </p:blipFill>
        <p:spPr bwMode="auto">
          <a:xfrm>
            <a:off x="6781800" y="2133600"/>
            <a:ext cx="2209800" cy="28755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257800"/>
          </a:xfrm>
        </p:spPr>
        <p:txBody>
          <a:bodyPr>
            <a:normAutofit/>
          </a:bodyPr>
          <a:lstStyle/>
          <a:p>
            <a:pPr>
              <a:buNone/>
            </a:pPr>
            <a:r>
              <a:rPr lang="en-US" dirty="0" smtClean="0"/>
              <a:t>4)  Most breech and other abnormal positions or presentations are now delivered by CS[5]</a:t>
            </a:r>
          </a:p>
          <a:p>
            <a:pPr>
              <a:buNone/>
            </a:pPr>
            <a:endParaRPr lang="en-US" dirty="0" smtClean="0"/>
          </a:p>
          <a:p>
            <a:pPr>
              <a:buNone/>
            </a:pPr>
            <a:endParaRPr lang="en-US" dirty="0" smtClean="0"/>
          </a:p>
          <a:p>
            <a:pPr>
              <a:buNone/>
            </a:pPr>
            <a:r>
              <a:rPr lang="en-US" dirty="0" smtClean="0"/>
              <a:t>5) Rates of </a:t>
            </a:r>
            <a:r>
              <a:rPr lang="en-US" dirty="0" err="1" smtClean="0"/>
              <a:t>labour</a:t>
            </a:r>
            <a:r>
              <a:rPr lang="en-US" dirty="0" smtClean="0"/>
              <a:t> </a:t>
            </a:r>
          </a:p>
          <a:p>
            <a:pPr>
              <a:buNone/>
            </a:pPr>
            <a:r>
              <a:rPr lang="en-US" dirty="0" smtClean="0"/>
              <a:t>	induction </a:t>
            </a:r>
          </a:p>
          <a:p>
            <a:pPr>
              <a:buNone/>
            </a:pPr>
            <a:r>
              <a:rPr lang="en-US" dirty="0" smtClean="0"/>
              <a:t>	continue to rise </a:t>
            </a:r>
          </a:p>
          <a:p>
            <a:pPr>
              <a:buNone/>
            </a:pPr>
            <a:r>
              <a:rPr lang="en-US" dirty="0" smtClean="0"/>
              <a:t>	and induced </a:t>
            </a:r>
            <a:r>
              <a:rPr lang="en-US" dirty="0" err="1" smtClean="0"/>
              <a:t>labour</a:t>
            </a:r>
            <a:r>
              <a:rPr lang="en-US" dirty="0" smtClean="0"/>
              <a:t> </a:t>
            </a:r>
          </a:p>
          <a:p>
            <a:pPr>
              <a:buNone/>
            </a:pPr>
            <a:r>
              <a:rPr lang="en-US" dirty="0" smtClean="0"/>
              <a:t>	increases </a:t>
            </a:r>
          </a:p>
          <a:p>
            <a:pPr>
              <a:buNone/>
            </a:pPr>
            <a:r>
              <a:rPr lang="en-US" dirty="0" smtClean="0"/>
              <a:t>	the risk of CS[15]</a:t>
            </a:r>
          </a:p>
          <a:p>
            <a:pPr>
              <a:buNone/>
            </a:pPr>
            <a:endParaRPr lang="en-US" dirty="0" smtClean="0"/>
          </a:p>
        </p:txBody>
      </p:sp>
      <p:pic>
        <p:nvPicPr>
          <p:cNvPr id="4" name="Picture 3" descr="hospital.jpg"/>
          <p:cNvPicPr>
            <a:picLocks noChangeAspect="1"/>
          </p:cNvPicPr>
          <p:nvPr/>
        </p:nvPicPr>
        <p:blipFill>
          <a:blip r:embed="rId3"/>
          <a:stretch>
            <a:fillRect/>
          </a:stretch>
        </p:blipFill>
        <p:spPr>
          <a:xfrm>
            <a:off x="3657600" y="2667000"/>
            <a:ext cx="5486400"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es scar.jpg"/>
          <p:cNvPicPr>
            <a:picLocks noChangeAspect="1"/>
          </p:cNvPicPr>
          <p:nvPr/>
        </p:nvPicPr>
        <p:blipFill>
          <a:blip r:embed="rId2"/>
          <a:srcRect r="14687"/>
          <a:stretch>
            <a:fillRect/>
          </a:stretch>
        </p:blipFill>
        <p:spPr>
          <a:xfrm>
            <a:off x="0" y="0"/>
            <a:ext cx="9144000" cy="6858000"/>
          </a:xfrm>
          <a:prstGeom prst="rect">
            <a:avLst/>
          </a:prstGeom>
        </p:spPr>
      </p:pic>
      <p:sp>
        <p:nvSpPr>
          <p:cNvPr id="3" name="Content Placeholder 2"/>
          <p:cNvSpPr>
            <a:spLocks noGrp="1"/>
          </p:cNvSpPr>
          <p:nvPr>
            <p:ph idx="1"/>
          </p:nvPr>
        </p:nvSpPr>
        <p:spPr>
          <a:xfrm>
            <a:off x="0" y="304800"/>
            <a:ext cx="8686800" cy="5660136"/>
          </a:xfrm>
        </p:spPr>
        <p:txBody>
          <a:bodyPr/>
          <a:lstStyle/>
          <a:p>
            <a:pPr marL="624078" indent="-514350">
              <a:buClr>
                <a:schemeClr val="tx1">
                  <a:lumMod val="95000"/>
                  <a:lumOff val="5000"/>
                </a:schemeClr>
              </a:buClr>
              <a:buFont typeface="+mj-lt"/>
              <a:buAutoNum type="arabicParenR" startAt="6"/>
            </a:pPr>
            <a:r>
              <a:rPr lang="en-US" dirty="0" smtClean="0"/>
              <a:t>Incidence of forceps and vacuum deliveries has decreased and forceps deliveries are 4 times lesser when compared to vacuum deliveries[13].</a:t>
            </a:r>
          </a:p>
          <a:p>
            <a:pPr marL="624078" indent="-514350">
              <a:buClr>
                <a:schemeClr val="tx1">
                  <a:lumMod val="95000"/>
                  <a:lumOff val="5000"/>
                </a:schemeClr>
              </a:buClr>
              <a:buFont typeface="+mj-lt"/>
              <a:buAutoNum type="arabicParenR" startAt="6"/>
            </a:pPr>
            <a:endParaRPr lang="en-US" dirty="0" smtClean="0"/>
          </a:p>
          <a:p>
            <a:pPr marL="624078" indent="-514350">
              <a:buClr>
                <a:schemeClr val="tx1">
                  <a:lumMod val="95000"/>
                  <a:lumOff val="5000"/>
                </a:schemeClr>
              </a:buClr>
              <a:buFont typeface="+mj-lt"/>
              <a:buAutoNum type="arabicParenR" startAt="6"/>
            </a:pPr>
            <a:r>
              <a:rPr lang="en-US" dirty="0" smtClean="0"/>
              <a:t>Prevalence of obesity has risen dramatically[13] and obesity increases the risk of CS[16].</a:t>
            </a:r>
          </a:p>
          <a:p>
            <a:pPr marL="624078" indent="-514350">
              <a:buClr>
                <a:schemeClr val="tx1">
                  <a:lumMod val="95000"/>
                  <a:lumOff val="5000"/>
                </a:schemeClr>
              </a:buClr>
              <a:buFont typeface="+mj-lt"/>
              <a:buAutoNum type="arabicParenR" startAt="6"/>
            </a:pPr>
            <a:endParaRPr lang="en-US" dirty="0" smtClean="0"/>
          </a:p>
          <a:p>
            <a:pPr marL="624078" indent="-514350">
              <a:buClr>
                <a:schemeClr val="tx1">
                  <a:lumMod val="95000"/>
                  <a:lumOff val="5000"/>
                </a:schemeClr>
              </a:buClr>
              <a:buFont typeface="+mj-lt"/>
              <a:buAutoNum type="arabicParenR" startAt="6"/>
            </a:pPr>
            <a:r>
              <a:rPr lang="en-US" dirty="0" err="1" smtClean="0"/>
              <a:t>VBAC</a:t>
            </a:r>
            <a:r>
              <a:rPr lang="en-US" dirty="0" smtClean="0"/>
              <a:t> has decreased[18].</a:t>
            </a:r>
          </a:p>
          <a:p>
            <a:pPr marL="624078" indent="-514350">
              <a:buClr>
                <a:schemeClr val="tx1">
                  <a:lumMod val="95000"/>
                  <a:lumOff val="5000"/>
                </a:schemeClr>
              </a:buClr>
              <a:buFont typeface="+mj-lt"/>
              <a:buAutoNum type="arabicParenR" startAt="6"/>
            </a:pPr>
            <a:endParaRPr lang="en-US" dirty="0" smtClean="0"/>
          </a:p>
          <a:p>
            <a:pPr marL="624078" indent="-514350">
              <a:buClr>
                <a:schemeClr val="tx1">
                  <a:lumMod val="95000"/>
                  <a:lumOff val="5000"/>
                </a:schemeClr>
              </a:buClr>
              <a:buFont typeface="+mj-lt"/>
              <a:buAutoNum type="arabicParenR" startAt="6"/>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229600" cy="1066800"/>
          </a:xfrm>
        </p:spPr>
        <p:txBody>
          <a:bodyPr/>
          <a:lstStyle/>
          <a:p>
            <a:r>
              <a:rPr lang="en-US" dirty="0" smtClean="0">
                <a:solidFill>
                  <a:srgbClr val="00B0F0"/>
                </a:solidFill>
              </a:rPr>
              <a:t>9) Malpractice Litigation[5]</a:t>
            </a:r>
            <a:endParaRPr lang="en-US" dirty="0">
              <a:solidFill>
                <a:srgbClr val="00B0F0"/>
              </a:solidFill>
            </a:endParaRPr>
          </a:p>
        </p:txBody>
      </p:sp>
      <p:sp>
        <p:nvSpPr>
          <p:cNvPr id="3" name="Content Placeholder 2"/>
          <p:cNvSpPr>
            <a:spLocks noGrp="1"/>
          </p:cNvSpPr>
          <p:nvPr>
            <p:ph idx="1"/>
          </p:nvPr>
        </p:nvSpPr>
        <p:spPr>
          <a:xfrm>
            <a:off x="0" y="1676400"/>
            <a:ext cx="6781800" cy="5181600"/>
          </a:xfrm>
        </p:spPr>
        <p:txBody>
          <a:bodyPr>
            <a:normAutofit/>
          </a:bodyPr>
          <a:lstStyle/>
          <a:p>
            <a:pPr>
              <a:buFont typeface="Wingdings" pitchFamily="2" charset="2"/>
              <a:buChar char="q"/>
            </a:pPr>
            <a:r>
              <a:rPr lang="en-US" dirty="0" smtClean="0"/>
              <a:t> Contributes significantly to CS </a:t>
            </a:r>
          </a:p>
          <a:p>
            <a:pPr>
              <a:buFont typeface="Wingdings" pitchFamily="2" charset="2"/>
              <a:buChar char="q"/>
            </a:pPr>
            <a:r>
              <a:rPr lang="en-US" dirty="0" smtClean="0"/>
              <a:t> Obstetrics  accounts for the largest number of claims paid. </a:t>
            </a:r>
          </a:p>
          <a:p>
            <a:pPr>
              <a:buFont typeface="Wingdings" pitchFamily="2" charset="2"/>
              <a:buChar char="q"/>
            </a:pPr>
            <a:r>
              <a:rPr lang="en-US" dirty="0" smtClean="0"/>
              <a:t> A brain-damaged infant is one of the most prevalent patient conditions among the claims</a:t>
            </a:r>
          </a:p>
          <a:p>
            <a:pPr>
              <a:buFont typeface="Wingdings" pitchFamily="2" charset="2"/>
              <a:buChar char="q"/>
            </a:pPr>
            <a:r>
              <a:rPr lang="en-US" dirty="0" smtClean="0"/>
              <a:t> The average money paid on obstetrical claims was 28 percent greater than for the other specialties.</a:t>
            </a:r>
          </a:p>
        </p:txBody>
      </p:sp>
      <p:pic>
        <p:nvPicPr>
          <p:cNvPr id="47108" name="Picture 4" descr="http://t0.gstatic.com/images?q=tbn:ANd9GcQyOOlHw9nRsbfdKoM2Y-zdxRn2jwYdUnhIhulYIQUmhCd5bNyz"/>
          <p:cNvPicPr>
            <a:picLocks noChangeAspect="1" noChangeArrowheads="1"/>
          </p:cNvPicPr>
          <p:nvPr/>
        </p:nvPicPr>
        <p:blipFill>
          <a:blip r:embed="rId3"/>
          <a:srcRect/>
          <a:stretch>
            <a:fillRect/>
          </a:stretch>
        </p:blipFill>
        <p:spPr bwMode="auto">
          <a:xfrm>
            <a:off x="6781800" y="1676400"/>
            <a:ext cx="23622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solidFill>
                  <a:srgbClr val="00B0F0"/>
                </a:solidFill>
              </a:rPr>
              <a:t>Definition-CS rate </a:t>
            </a:r>
            <a:endParaRPr lang="en-US" dirty="0">
              <a:solidFill>
                <a:srgbClr val="00B0F0"/>
              </a:solidFill>
            </a:endParaRPr>
          </a:p>
        </p:txBody>
      </p:sp>
      <p:sp>
        <p:nvSpPr>
          <p:cNvPr id="3" name="Content Placeholder 2"/>
          <p:cNvSpPr>
            <a:spLocks noGrp="1"/>
          </p:cNvSpPr>
          <p:nvPr>
            <p:ph idx="1"/>
          </p:nvPr>
        </p:nvSpPr>
        <p:spPr>
          <a:xfrm>
            <a:off x="381000" y="2057400"/>
            <a:ext cx="8229600" cy="4325112"/>
          </a:xfrm>
        </p:spPr>
        <p:txBody>
          <a:bodyPr>
            <a:normAutofit/>
          </a:bodyPr>
          <a:lstStyle/>
          <a:p>
            <a:pPr>
              <a:buNone/>
            </a:pPr>
            <a:endParaRPr lang="en-US" dirty="0" smtClean="0"/>
          </a:p>
          <a:p>
            <a:pPr>
              <a:buFont typeface="Wingdings" pitchFamily="2" charset="2"/>
              <a:buChar char="§"/>
            </a:pPr>
            <a:r>
              <a:rPr lang="en-US" dirty="0" smtClean="0"/>
              <a:t> CS rate is defined as the number of caesarean deliveries over the total number of live births, and is usually expressed as a percentage[2]</a:t>
            </a:r>
          </a:p>
          <a:p>
            <a:pPr>
              <a:buFont typeface="Wingdings" pitchFamily="2" charset="2"/>
              <a:buChar char="§"/>
            </a:pPr>
            <a:endParaRPr lang="en-US" dirty="0"/>
          </a:p>
        </p:txBody>
      </p:sp>
      <p:pic>
        <p:nvPicPr>
          <p:cNvPr id="67586" name="Picture 2" descr="http://t2.gstatic.com/images?q=tbn:ANd9GcQ7dFiKljMVnVvEGk-Fa6v1EsrsLBILJv_RGd0n7mM2pNH0BuHg"/>
          <p:cNvPicPr>
            <a:picLocks noChangeAspect="1" noChangeArrowheads="1"/>
          </p:cNvPicPr>
          <p:nvPr/>
        </p:nvPicPr>
        <p:blipFill>
          <a:blip r:embed="rId2"/>
          <a:srcRect/>
          <a:stretch>
            <a:fillRect/>
          </a:stretch>
        </p:blipFill>
        <p:spPr bwMode="auto">
          <a:xfrm>
            <a:off x="1828800" y="4343400"/>
            <a:ext cx="51816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jpg"/>
          <p:cNvPicPr>
            <a:picLocks noChangeAspect="1"/>
          </p:cNvPicPr>
          <p:nvPr/>
        </p:nvPicPr>
        <p:blipFill>
          <a:blip r:embed="rId3" cstate="print">
            <a:lum contrast="20000"/>
          </a:blip>
          <a:srcRect l="2500" r="2500"/>
          <a:stretch>
            <a:fillRect/>
          </a:stretch>
        </p:blipFill>
        <p:spPr>
          <a:xfrm>
            <a:off x="4004310" y="1447800"/>
            <a:ext cx="5139690" cy="5410200"/>
          </a:xfrm>
          <a:prstGeom prst="rect">
            <a:avLst/>
          </a:prstGeom>
        </p:spPr>
      </p:pic>
      <p:sp>
        <p:nvSpPr>
          <p:cNvPr id="2" name="Title 1"/>
          <p:cNvSpPr>
            <a:spLocks noGrp="1"/>
          </p:cNvSpPr>
          <p:nvPr>
            <p:ph type="title"/>
          </p:nvPr>
        </p:nvSpPr>
        <p:spPr>
          <a:xfrm>
            <a:off x="381000" y="685800"/>
            <a:ext cx="8229600" cy="1066800"/>
          </a:xfrm>
        </p:spPr>
        <p:txBody>
          <a:bodyPr>
            <a:normAutofit fontScale="90000"/>
          </a:bodyPr>
          <a:lstStyle/>
          <a:p>
            <a:r>
              <a:rPr lang="en-US" dirty="0" smtClean="0">
                <a:solidFill>
                  <a:srgbClr val="00B0F0"/>
                </a:solidFill>
              </a:rPr>
              <a:t>10) Caesarean Delivery On maternal Request(</a:t>
            </a:r>
            <a:r>
              <a:rPr lang="en-US" dirty="0" err="1" smtClean="0">
                <a:solidFill>
                  <a:srgbClr val="00B0F0"/>
                </a:solidFill>
              </a:rPr>
              <a:t>CDMR</a:t>
            </a:r>
            <a:r>
              <a:rPr lang="en-US" dirty="0" smtClean="0">
                <a:solidFill>
                  <a:srgbClr val="00B0F0"/>
                </a:solidFill>
              </a:rPr>
              <a:t>)</a:t>
            </a:r>
            <a:endParaRPr lang="en-US" dirty="0">
              <a:solidFill>
                <a:srgbClr val="00B0F0"/>
              </a:solidFill>
            </a:endParaRPr>
          </a:p>
        </p:txBody>
      </p:sp>
      <p:sp>
        <p:nvSpPr>
          <p:cNvPr id="3" name="Content Placeholder 2"/>
          <p:cNvSpPr>
            <a:spLocks noGrp="1"/>
          </p:cNvSpPr>
          <p:nvPr>
            <p:ph idx="1"/>
          </p:nvPr>
        </p:nvSpPr>
        <p:spPr>
          <a:xfrm>
            <a:off x="0" y="2332037"/>
            <a:ext cx="4419600" cy="4525963"/>
          </a:xfrm>
        </p:spPr>
        <p:txBody>
          <a:bodyPr>
            <a:normAutofit/>
          </a:bodyPr>
          <a:lstStyle/>
          <a:p>
            <a:r>
              <a:rPr lang="en-US" dirty="0" smtClean="0"/>
              <a:t>Defined as a medically unnecessary </a:t>
            </a:r>
            <a:r>
              <a:rPr lang="en-US" dirty="0" smtClean="0"/>
              <a:t>CS</a:t>
            </a:r>
            <a:r>
              <a:rPr lang="en-US" dirty="0" smtClean="0"/>
              <a:t> </a:t>
            </a:r>
            <a:r>
              <a:rPr lang="en-US" dirty="0" smtClean="0"/>
              <a:t>performed on request by the pregnant patient, irrespective of whether it is a primary CS or repeat CS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066800"/>
          </a:xfrm>
        </p:spPr>
        <p:txBody>
          <a:bodyPr>
            <a:normAutofit fontScale="90000"/>
          </a:bodyPr>
          <a:lstStyle/>
          <a:p>
            <a:r>
              <a:rPr lang="en-US" b="1" dirty="0" smtClean="0">
                <a:solidFill>
                  <a:srgbClr val="00B0F0"/>
                </a:solidFill>
              </a:rPr>
              <a:t>Maternal Choice: “Too Posh to Push”</a:t>
            </a:r>
            <a:endParaRPr lang="en-US" dirty="0">
              <a:solidFill>
                <a:srgbClr val="00B0F0"/>
              </a:solidFill>
            </a:endParaRPr>
          </a:p>
        </p:txBody>
      </p:sp>
      <p:pic>
        <p:nvPicPr>
          <p:cNvPr id="4" name="Picture 3" descr="cartoon3.jpg"/>
          <p:cNvPicPr>
            <a:picLocks noChangeAspect="1"/>
          </p:cNvPicPr>
          <p:nvPr/>
        </p:nvPicPr>
        <p:blipFill>
          <a:blip r:embed="rId3">
            <a:lum/>
          </a:blip>
          <a:srcRect l="8370" t="2816" r="8458" b="10798"/>
          <a:stretch>
            <a:fillRect/>
          </a:stretch>
        </p:blipFill>
        <p:spPr>
          <a:xfrm>
            <a:off x="5257800" y="1981200"/>
            <a:ext cx="3886200" cy="4876799"/>
          </a:xfrm>
          <a:prstGeom prst="rect">
            <a:avLst/>
          </a:prstGeom>
        </p:spPr>
      </p:pic>
      <p:sp>
        <p:nvSpPr>
          <p:cNvPr id="3" name="Content Placeholder 2"/>
          <p:cNvSpPr>
            <a:spLocks noGrp="1"/>
          </p:cNvSpPr>
          <p:nvPr>
            <p:ph idx="1"/>
          </p:nvPr>
        </p:nvSpPr>
        <p:spPr>
          <a:xfrm>
            <a:off x="0" y="1676400"/>
            <a:ext cx="9144000" cy="5181600"/>
          </a:xfrm>
        </p:spPr>
        <p:txBody>
          <a:bodyPr>
            <a:noAutofit/>
          </a:bodyPr>
          <a:lstStyle/>
          <a:p>
            <a:pPr>
              <a:buNone/>
            </a:pPr>
            <a:r>
              <a:rPr lang="en-US" i="1" dirty="0" smtClean="0"/>
              <a:t>	The various reasons???</a:t>
            </a:r>
            <a:endParaRPr lang="en-US" sz="2600" i="1" dirty="0" smtClean="0"/>
          </a:p>
          <a:p>
            <a:pPr marL="514350" indent="-514350">
              <a:buNone/>
            </a:pPr>
            <a:endParaRPr lang="en-US" dirty="0" smtClean="0"/>
          </a:p>
          <a:p>
            <a:pPr marL="514350" indent="-514350">
              <a:buNone/>
            </a:pPr>
            <a:r>
              <a:rPr lang="en-US" dirty="0" smtClean="0"/>
              <a:t>1.	The Fear factor</a:t>
            </a:r>
          </a:p>
          <a:p>
            <a:pPr marL="514350" indent="-514350">
              <a:buNone/>
            </a:pPr>
            <a:r>
              <a:rPr lang="en-US" dirty="0" smtClean="0"/>
              <a:t>2.	Can control the exact time </a:t>
            </a:r>
          </a:p>
          <a:p>
            <a:pPr marL="514350" indent="-514350">
              <a:buNone/>
            </a:pPr>
            <a:r>
              <a:rPr lang="en-US" dirty="0" smtClean="0"/>
              <a:t>	of delivery for auspicious or</a:t>
            </a:r>
          </a:p>
          <a:p>
            <a:pPr marL="514350" indent="-514350">
              <a:buNone/>
            </a:pPr>
            <a:r>
              <a:rPr lang="en-US" dirty="0" smtClean="0"/>
              <a:t>	 other personal reasons[21]</a:t>
            </a:r>
          </a:p>
          <a:p>
            <a:pPr marL="514350" indent="-514350">
              <a:buNone/>
            </a:pPr>
            <a:r>
              <a:rPr lang="en-US" dirty="0" smtClean="0"/>
              <a:t>3.	Avoidance of the </a:t>
            </a:r>
          </a:p>
          <a:p>
            <a:pPr marL="514350" indent="-514350">
              <a:buNone/>
            </a:pPr>
            <a:r>
              <a:rPr lang="en-US" dirty="0" smtClean="0"/>
              <a:t>	uncertainty[5]</a:t>
            </a:r>
          </a:p>
          <a:p>
            <a:pPr marL="514350" indent="-514350">
              <a:buNone/>
            </a:pPr>
            <a:r>
              <a:rPr lang="en-US" dirty="0" smtClean="0"/>
              <a:t>4.	Avoidance of pelvic floor </a:t>
            </a:r>
          </a:p>
          <a:p>
            <a:pPr marL="514350" indent="-514350">
              <a:buNone/>
            </a:pPr>
            <a:r>
              <a:rPr lang="en-US" dirty="0" smtClean="0"/>
              <a:t>	Injury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linds(horizontal)">
                                      <p:cBhvr>
                                        <p:cTn id="36" dur="500"/>
                                        <p:tgtEl>
                                          <p:spTgt spid="3">
                                            <p:txEl>
                                              <p:pRg st="8" end="8"/>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linds(horizontal)">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067800" cy="2514600"/>
          </a:xfrm>
        </p:spPr>
        <p:txBody>
          <a:bodyPr>
            <a:normAutofit/>
          </a:bodyPr>
          <a:lstStyle/>
          <a:p>
            <a:pPr marL="514350" indent="-514350">
              <a:buClrTx/>
              <a:buAutoNum type="arabicPeriod" startAt="5"/>
            </a:pPr>
            <a:r>
              <a:rPr lang="en-US" dirty="0" smtClean="0"/>
              <a:t>Reduced risk of fetal mortality and morbidity[5,6,10]</a:t>
            </a:r>
          </a:p>
          <a:p>
            <a:pPr marL="514350" indent="-514350">
              <a:buClrTx/>
              <a:buFont typeface="+mj-lt"/>
              <a:buAutoNum type="arabicPeriod" startAt="6"/>
            </a:pPr>
            <a:r>
              <a:rPr lang="en-US" dirty="0" smtClean="0"/>
              <a:t>Self-doubt on the ability to physically achieve vaginal birth[17]</a:t>
            </a:r>
          </a:p>
          <a:p>
            <a:pPr marL="514350" indent="-514350">
              <a:buClrTx/>
              <a:buFont typeface="+mj-lt"/>
              <a:buAutoNum type="arabicPeriod" startAt="6"/>
            </a:pPr>
            <a:r>
              <a:rPr lang="en-US" dirty="0" smtClean="0"/>
              <a:t>Think </a:t>
            </a:r>
            <a:r>
              <a:rPr lang="en-US" smtClean="0"/>
              <a:t>that CS </a:t>
            </a:r>
            <a:r>
              <a:rPr lang="en-US" dirty="0" smtClean="0"/>
              <a:t>is safer[6]</a:t>
            </a:r>
          </a:p>
          <a:p>
            <a:pPr marL="514350" indent="-514350">
              <a:buClrTx/>
              <a:buFont typeface="+mj-lt"/>
              <a:buAutoNum type="arabicPeriod" startAt="6"/>
            </a:pPr>
            <a:r>
              <a:rPr lang="en-US" dirty="0" smtClean="0"/>
              <a:t>Convenience[5,10]</a:t>
            </a:r>
          </a:p>
          <a:p>
            <a:pPr marL="514350" indent="-514350">
              <a:buClrTx/>
              <a:buFont typeface="+mj-lt"/>
              <a:buAutoNum type="arabicPeriod" startAt="6"/>
            </a:pPr>
            <a:endParaRPr lang="en-US" dirty="0" smtClean="0"/>
          </a:p>
          <a:p>
            <a:pPr marL="514350" indent="-514350">
              <a:buClrTx/>
              <a:buFont typeface="+mj-lt"/>
              <a:buAutoNum type="arabicPeriod" startAt="6"/>
            </a:pPr>
            <a:endParaRPr lang="en-US" dirty="0"/>
          </a:p>
        </p:txBody>
      </p:sp>
      <p:pic>
        <p:nvPicPr>
          <p:cNvPr id="4" name="Picture 3" descr="assisted caesar.jpg"/>
          <p:cNvPicPr>
            <a:picLocks noChangeAspect="1"/>
          </p:cNvPicPr>
          <p:nvPr/>
        </p:nvPicPr>
        <p:blipFill>
          <a:blip r:embed="rId2"/>
          <a:stretch>
            <a:fillRect/>
          </a:stretch>
        </p:blipFill>
        <p:spPr>
          <a:xfrm>
            <a:off x="4038601" y="3200402"/>
            <a:ext cx="5105399" cy="3657598"/>
          </a:xfrm>
          <a:prstGeom prst="rect">
            <a:avLst/>
          </a:prstGeom>
        </p:spPr>
      </p:pic>
      <p:sp>
        <p:nvSpPr>
          <p:cNvPr id="5" name="TextBox 4"/>
          <p:cNvSpPr txBox="1"/>
          <p:nvPr/>
        </p:nvSpPr>
        <p:spPr>
          <a:xfrm>
            <a:off x="0" y="3200400"/>
            <a:ext cx="3962400" cy="3108543"/>
          </a:xfrm>
          <a:prstGeom prst="rect">
            <a:avLst/>
          </a:prstGeom>
          <a:noFill/>
        </p:spPr>
        <p:txBody>
          <a:bodyPr wrap="square" rtlCol="0">
            <a:spAutoFit/>
          </a:bodyPr>
          <a:lstStyle/>
          <a:p>
            <a:pPr marL="508000" indent="-508000">
              <a:buFont typeface="+mj-lt"/>
              <a:buAutoNum type="arabicPeriod" startAt="9"/>
            </a:pPr>
            <a:r>
              <a:rPr lang="en-US" sz="2800" dirty="0" smtClean="0"/>
              <a:t>Previous unpleasant childbirth experience[17]</a:t>
            </a:r>
          </a:p>
          <a:p>
            <a:pPr marL="508000" indent="-508000">
              <a:buFont typeface="+mj-lt"/>
              <a:buAutoNum type="arabicPeriod" startAt="9"/>
            </a:pPr>
            <a:r>
              <a:rPr lang="en-US" sz="2800" dirty="0" smtClean="0"/>
              <a:t>Psychological issues related to vaginal delivery[17]</a:t>
            </a:r>
          </a:p>
          <a:p>
            <a:pPr marL="508000" indent="-508000">
              <a:buFont typeface="+mj-lt"/>
              <a:buAutoNum type="arabicPeriod" startAt="9"/>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lstStyle/>
          <a:p>
            <a:r>
              <a:rPr lang="en-US" dirty="0" smtClean="0">
                <a:solidFill>
                  <a:srgbClr val="00B0F0"/>
                </a:solidFill>
              </a:rPr>
              <a:t>The Fear Factor:-o!!!</a:t>
            </a:r>
            <a:endParaRPr lang="en-US" dirty="0">
              <a:solidFill>
                <a:srgbClr val="00B0F0"/>
              </a:solidFill>
            </a:endParaRPr>
          </a:p>
        </p:txBody>
      </p:sp>
      <p:sp>
        <p:nvSpPr>
          <p:cNvPr id="3" name="Content Placeholder 2"/>
          <p:cNvSpPr>
            <a:spLocks noGrp="1"/>
          </p:cNvSpPr>
          <p:nvPr>
            <p:ph idx="1"/>
          </p:nvPr>
        </p:nvSpPr>
        <p:spPr>
          <a:xfrm>
            <a:off x="4114800" y="1371600"/>
            <a:ext cx="5029200" cy="5486400"/>
          </a:xfrm>
        </p:spPr>
        <p:txBody>
          <a:bodyPr>
            <a:noAutofit/>
          </a:bodyPr>
          <a:lstStyle/>
          <a:p>
            <a:pPr marL="365125" indent="-365125">
              <a:lnSpc>
                <a:spcPct val="130000"/>
              </a:lnSpc>
              <a:buNone/>
            </a:pPr>
            <a:r>
              <a:rPr lang="en-US" dirty="0" smtClean="0"/>
              <a:t>Fear Of…</a:t>
            </a:r>
          </a:p>
          <a:p>
            <a:pPr marL="365125" indent="-365125">
              <a:lnSpc>
                <a:spcPct val="130000"/>
              </a:lnSpc>
              <a:buBlip>
                <a:blip r:embed="rId3"/>
              </a:buBlip>
            </a:pPr>
            <a:r>
              <a:rPr lang="en-US" dirty="0" smtClean="0"/>
              <a:t>  </a:t>
            </a:r>
            <a:r>
              <a:rPr lang="en-US" dirty="0" err="1" smtClean="0"/>
              <a:t>Labour</a:t>
            </a:r>
            <a:r>
              <a:rPr lang="en-US" dirty="0" smtClean="0"/>
              <a:t> pain[6,21]</a:t>
            </a:r>
          </a:p>
          <a:p>
            <a:pPr marL="365125" indent="-365125">
              <a:lnSpc>
                <a:spcPct val="130000"/>
              </a:lnSpc>
              <a:buBlip>
                <a:blip r:embed="rId3"/>
              </a:buBlip>
              <a:tabLst>
                <a:tab pos="504825" algn="l"/>
              </a:tabLst>
            </a:pPr>
            <a:r>
              <a:rPr lang="en-US" dirty="0" smtClean="0"/>
              <a:t>  Problems arising in labor[6,21]</a:t>
            </a:r>
          </a:p>
          <a:p>
            <a:pPr marL="365125" indent="-365125">
              <a:lnSpc>
                <a:spcPct val="130000"/>
              </a:lnSpc>
              <a:buBlip>
                <a:blip r:embed="rId3"/>
              </a:buBlip>
            </a:pPr>
            <a:r>
              <a:rPr lang="en-US" dirty="0" smtClean="0"/>
              <a:t>  Pelvic floor injury [6,21]</a:t>
            </a:r>
          </a:p>
          <a:p>
            <a:pPr marL="365125" indent="-365125">
              <a:lnSpc>
                <a:spcPct val="130000"/>
              </a:lnSpc>
              <a:buBlip>
                <a:blip r:embed="rId3"/>
              </a:buBlip>
            </a:pPr>
            <a:r>
              <a:rPr lang="en-US" dirty="0" smtClean="0"/>
              <a:t>  Damage to the baby during childbirth[17]</a:t>
            </a:r>
          </a:p>
          <a:p>
            <a:pPr marL="365125" indent="-365125">
              <a:lnSpc>
                <a:spcPct val="130000"/>
              </a:lnSpc>
              <a:buBlip>
                <a:blip r:embed="rId3"/>
              </a:buBlip>
            </a:pPr>
            <a:r>
              <a:rPr lang="en-US" dirty="0" smtClean="0"/>
              <a:t>  Chances of sexual dysfunction[10,21]</a:t>
            </a:r>
          </a:p>
          <a:p>
            <a:pPr marL="365125" indent="-365125">
              <a:lnSpc>
                <a:spcPct val="130000"/>
              </a:lnSpc>
              <a:buBlip>
                <a:blip r:embed="rId3"/>
              </a:buBlip>
            </a:pPr>
            <a:endParaRPr lang="en-US" dirty="0" smtClean="0"/>
          </a:p>
          <a:p>
            <a:pPr marL="365125" indent="-365125">
              <a:lnSpc>
                <a:spcPct val="130000"/>
              </a:lnSpc>
              <a:buBlip>
                <a:blip r:embed="rId3"/>
              </a:buBlip>
            </a:pPr>
            <a:endParaRPr lang="en-US" dirty="0" smtClean="0"/>
          </a:p>
          <a:p>
            <a:pPr marL="365125" indent="-365125">
              <a:lnSpc>
                <a:spcPct val="130000"/>
              </a:lnSpc>
              <a:buBlip>
                <a:blip r:embed="rId3"/>
              </a:buBlip>
            </a:pPr>
            <a:endParaRPr lang="en-US" dirty="0" smtClean="0"/>
          </a:p>
          <a:p>
            <a:pPr marL="365125" indent="-365125">
              <a:lnSpc>
                <a:spcPct val="130000"/>
              </a:lnSpc>
              <a:buBlip>
                <a:blip r:embed="rId3"/>
              </a:buBlip>
            </a:pPr>
            <a:endParaRPr lang="en-US" dirty="0"/>
          </a:p>
        </p:txBody>
      </p:sp>
      <p:pic>
        <p:nvPicPr>
          <p:cNvPr id="4" name="Picture 3" descr="scary mom.jpg"/>
          <p:cNvPicPr>
            <a:picLocks noChangeAspect="1"/>
          </p:cNvPicPr>
          <p:nvPr/>
        </p:nvPicPr>
        <p:blipFill>
          <a:blip r:embed="rId4"/>
          <a:srcRect t="4000" r="29000"/>
          <a:stretch>
            <a:fillRect/>
          </a:stretch>
        </p:blipFill>
        <p:spPr>
          <a:xfrm>
            <a:off x="0" y="1447800"/>
            <a:ext cx="4114800" cy="5410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r>
              <a:rPr lang="en-US" sz="3600" dirty="0" smtClean="0">
                <a:solidFill>
                  <a:srgbClr val="00B0F0"/>
                </a:solidFill>
              </a:rPr>
              <a:t>Maternal physical factors leading to CDMR… </a:t>
            </a:r>
            <a:endParaRPr lang="en-US" sz="3600" dirty="0">
              <a:solidFill>
                <a:srgbClr val="00B0F0"/>
              </a:solidFill>
            </a:endParaRPr>
          </a:p>
        </p:txBody>
      </p:sp>
      <p:sp>
        <p:nvSpPr>
          <p:cNvPr id="3" name="Content Placeholder 2"/>
          <p:cNvSpPr>
            <a:spLocks noGrp="1"/>
          </p:cNvSpPr>
          <p:nvPr>
            <p:ph idx="1"/>
          </p:nvPr>
        </p:nvSpPr>
        <p:spPr>
          <a:xfrm>
            <a:off x="0" y="1295400"/>
            <a:ext cx="9144000" cy="5181600"/>
          </a:xfrm>
        </p:spPr>
        <p:txBody>
          <a:bodyPr>
            <a:noAutofit/>
          </a:bodyPr>
          <a:lstStyle/>
          <a:p>
            <a:pPr>
              <a:lnSpc>
                <a:spcPct val="120000"/>
              </a:lnSpc>
              <a:buFont typeface="Wingdings" pitchFamily="2" charset="2"/>
              <a:buChar char="§"/>
            </a:pPr>
            <a:r>
              <a:rPr lang="en-US" dirty="0" smtClean="0"/>
              <a:t>Advanced maternal age[6]</a:t>
            </a:r>
          </a:p>
          <a:p>
            <a:pPr>
              <a:lnSpc>
                <a:spcPct val="120000"/>
              </a:lnSpc>
              <a:buFont typeface="Wingdings" pitchFamily="2" charset="2"/>
              <a:buChar char="§"/>
            </a:pPr>
            <a:r>
              <a:rPr lang="en-US" dirty="0" err="1" smtClean="0"/>
              <a:t>Multipara</a:t>
            </a:r>
            <a:r>
              <a:rPr lang="en-US" dirty="0" smtClean="0"/>
              <a:t>[11]</a:t>
            </a:r>
          </a:p>
          <a:p>
            <a:pPr>
              <a:lnSpc>
                <a:spcPct val="120000"/>
              </a:lnSpc>
              <a:buFont typeface="Wingdings" pitchFamily="2" charset="2"/>
              <a:buChar char="§"/>
            </a:pPr>
            <a:r>
              <a:rPr lang="en-US" dirty="0" smtClean="0"/>
              <a:t>Previous pregnancy </a:t>
            </a:r>
          </a:p>
          <a:p>
            <a:pPr>
              <a:lnSpc>
                <a:spcPct val="120000"/>
              </a:lnSpc>
              <a:buNone/>
            </a:pPr>
            <a:r>
              <a:rPr lang="en-US" dirty="0" smtClean="0"/>
              <a:t>	losses[6] </a:t>
            </a:r>
          </a:p>
          <a:p>
            <a:pPr>
              <a:lnSpc>
                <a:spcPct val="120000"/>
              </a:lnSpc>
              <a:buFont typeface="Wingdings" pitchFamily="2" charset="2"/>
              <a:buChar char="§"/>
            </a:pPr>
            <a:r>
              <a:rPr lang="en-US" dirty="0" smtClean="0"/>
              <a:t>Previous infertility[6] </a:t>
            </a:r>
          </a:p>
          <a:p>
            <a:pPr>
              <a:lnSpc>
                <a:spcPct val="120000"/>
              </a:lnSpc>
              <a:buFont typeface="Wingdings" pitchFamily="2" charset="2"/>
              <a:buChar char="§"/>
            </a:pPr>
            <a:r>
              <a:rPr lang="en-US" dirty="0" smtClean="0"/>
              <a:t>Pregnancy achieved by</a:t>
            </a:r>
          </a:p>
          <a:p>
            <a:pPr>
              <a:lnSpc>
                <a:spcPct val="120000"/>
              </a:lnSpc>
              <a:buNone/>
            </a:pPr>
            <a:r>
              <a:rPr lang="en-US" dirty="0" smtClean="0"/>
              <a:t>	assisted reproduction[6]</a:t>
            </a:r>
          </a:p>
          <a:p>
            <a:pPr>
              <a:lnSpc>
                <a:spcPct val="120000"/>
              </a:lnSpc>
              <a:buFont typeface="Wingdings" pitchFamily="2" charset="2"/>
              <a:buChar char="§"/>
            </a:pPr>
            <a:r>
              <a:rPr lang="en-US" dirty="0" smtClean="0"/>
              <a:t>Other Health problems[20]</a:t>
            </a:r>
          </a:p>
          <a:p>
            <a:pPr>
              <a:lnSpc>
                <a:spcPct val="120000"/>
              </a:lnSpc>
              <a:buFont typeface="Wingdings" pitchFamily="2" charset="2"/>
              <a:buChar char="§"/>
            </a:pPr>
            <a:r>
              <a:rPr lang="en-US" dirty="0" smtClean="0"/>
              <a:t>Transmission of </a:t>
            </a:r>
            <a:r>
              <a:rPr lang="en-US" dirty="0" err="1" smtClean="0"/>
              <a:t>perinatal</a:t>
            </a:r>
            <a:r>
              <a:rPr lang="en-US" dirty="0" smtClean="0"/>
              <a:t> infections such as hepatitis, HIV etc.[21]</a:t>
            </a:r>
            <a:endParaRPr lang="en-US" dirty="0"/>
          </a:p>
        </p:txBody>
      </p:sp>
      <p:pic>
        <p:nvPicPr>
          <p:cNvPr id="4" name="Picture 3" descr="cartoon4.jpg"/>
          <p:cNvPicPr>
            <a:picLocks noChangeAspect="1"/>
          </p:cNvPicPr>
          <p:nvPr/>
        </p:nvPicPr>
        <p:blipFill>
          <a:blip r:embed="rId2"/>
          <a:srcRect l="19854" t="17660" r="18013" b="21400"/>
          <a:stretch>
            <a:fillRect/>
          </a:stretch>
        </p:blipFill>
        <p:spPr>
          <a:xfrm>
            <a:off x="4800600" y="1371600"/>
            <a:ext cx="4343400" cy="43828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linds(horizont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linds(horizontal)">
                                      <p:cBhvr>
                                        <p:cTn id="38" dur="500"/>
                                        <p:tgtEl>
                                          <p:spTgt spid="3">
                                            <p:txEl>
                                              <p:pRg st="5" end="5"/>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linds(horizontal)">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linds(horizontal)">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linds(horizontal)">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c.jpg"/>
          <p:cNvPicPr>
            <a:picLocks noChangeAspect="1"/>
          </p:cNvPicPr>
          <p:nvPr/>
        </p:nvPicPr>
        <p:blipFill>
          <a:blip r:embed="rId3">
            <a:lum contrast="20000"/>
          </a:blip>
          <a:stretch>
            <a:fillRect/>
          </a:stretch>
        </p:blipFill>
        <p:spPr>
          <a:xfrm>
            <a:off x="4191000" y="1905000"/>
            <a:ext cx="4953000" cy="4953000"/>
          </a:xfrm>
          <a:prstGeom prst="rect">
            <a:avLst/>
          </a:prstGeom>
        </p:spPr>
      </p:pic>
      <p:sp>
        <p:nvSpPr>
          <p:cNvPr id="2" name="Title 1"/>
          <p:cNvSpPr>
            <a:spLocks noGrp="1"/>
          </p:cNvSpPr>
          <p:nvPr>
            <p:ph type="title"/>
          </p:nvPr>
        </p:nvSpPr>
        <p:spPr>
          <a:xfrm>
            <a:off x="0" y="457200"/>
            <a:ext cx="8458200" cy="1066800"/>
          </a:xfrm>
        </p:spPr>
        <p:txBody>
          <a:bodyPr>
            <a:normAutofit/>
          </a:bodyPr>
          <a:lstStyle/>
          <a:p>
            <a:r>
              <a:rPr lang="en-US" dirty="0" smtClean="0">
                <a:solidFill>
                  <a:srgbClr val="00B0F0"/>
                </a:solidFill>
              </a:rPr>
              <a:t>What do we say about it</a:t>
            </a:r>
            <a:r>
              <a:rPr lang="en-US" dirty="0" smtClean="0"/>
              <a:t>?</a:t>
            </a:r>
            <a:endParaRPr lang="en-US" dirty="0"/>
          </a:p>
        </p:txBody>
      </p:sp>
      <p:sp>
        <p:nvSpPr>
          <p:cNvPr id="3" name="Content Placeholder 2"/>
          <p:cNvSpPr>
            <a:spLocks noGrp="1"/>
          </p:cNvSpPr>
          <p:nvPr>
            <p:ph idx="1"/>
          </p:nvPr>
        </p:nvSpPr>
        <p:spPr>
          <a:xfrm>
            <a:off x="0" y="1524000"/>
            <a:ext cx="8686800" cy="5334000"/>
          </a:xfrm>
        </p:spPr>
        <p:txBody>
          <a:bodyPr>
            <a:noAutofit/>
          </a:bodyPr>
          <a:lstStyle/>
          <a:p>
            <a:pPr>
              <a:buNone/>
            </a:pPr>
            <a:r>
              <a:rPr lang="en-US" sz="2600" dirty="0" smtClean="0"/>
              <a:t>The switch over to cesarean section is due to various reasons like..</a:t>
            </a:r>
          </a:p>
          <a:p>
            <a:pPr>
              <a:buNone/>
            </a:pPr>
            <a:endParaRPr lang="en-US" sz="2600" dirty="0" smtClean="0"/>
          </a:p>
          <a:p>
            <a:pPr>
              <a:buFont typeface="Wingdings" pitchFamily="2" charset="2"/>
              <a:buChar char="§"/>
            </a:pPr>
            <a:r>
              <a:rPr lang="en-US" sz="2600" dirty="0" smtClean="0"/>
              <a:t>Shortage of human resources[22]</a:t>
            </a:r>
          </a:p>
          <a:p>
            <a:pPr>
              <a:buFont typeface="Wingdings" pitchFamily="2" charset="2"/>
              <a:buChar char="§"/>
            </a:pPr>
            <a:r>
              <a:rPr lang="en-US" sz="2600" dirty="0" smtClean="0"/>
              <a:t>Fear of litigation[10] </a:t>
            </a:r>
          </a:p>
          <a:p>
            <a:pPr>
              <a:buFont typeface="Wingdings" pitchFamily="2" charset="2"/>
              <a:buChar char="§"/>
            </a:pPr>
            <a:r>
              <a:rPr lang="en-US" sz="2600" dirty="0" smtClean="0"/>
              <a:t>Perceived safety of CS[10]</a:t>
            </a:r>
          </a:p>
          <a:p>
            <a:pPr>
              <a:buFont typeface="Wingdings" pitchFamily="2" charset="2"/>
              <a:buChar char="§"/>
            </a:pPr>
            <a:r>
              <a:rPr lang="en-US" sz="2600" dirty="0" smtClean="0"/>
              <a:t>Possess lesser skills </a:t>
            </a:r>
          </a:p>
          <a:p>
            <a:pPr>
              <a:buNone/>
            </a:pPr>
            <a:r>
              <a:rPr lang="en-US" sz="2600" dirty="0" smtClean="0"/>
              <a:t>	for management of </a:t>
            </a:r>
          </a:p>
          <a:p>
            <a:pPr>
              <a:buNone/>
            </a:pPr>
            <a:r>
              <a:rPr lang="en-US" sz="2600" dirty="0" smtClean="0"/>
              <a:t>	normal delivery </a:t>
            </a:r>
          </a:p>
          <a:p>
            <a:pPr>
              <a:buNone/>
            </a:pPr>
            <a:r>
              <a:rPr lang="en-US" sz="2600" dirty="0" smtClean="0"/>
              <a:t>	and its complications[22] </a:t>
            </a:r>
          </a:p>
          <a:p>
            <a:pPr>
              <a:buFont typeface="Wingdings" pitchFamily="2" charset="2"/>
              <a:buChar char="§"/>
            </a:pPr>
            <a:r>
              <a:rPr lang="en-US" sz="2600" dirty="0" smtClean="0"/>
              <a:t>Convenience [22]</a:t>
            </a:r>
          </a:p>
          <a:p>
            <a:pPr>
              <a:buFont typeface="Wingdings" pitchFamily="2" charset="2"/>
              <a:buChar char="§"/>
            </a:pPr>
            <a:r>
              <a:rPr lang="en-US" sz="2600" dirty="0" smtClean="0"/>
              <a:t>Cost[19]</a:t>
            </a:r>
          </a:p>
          <a:p>
            <a:pPr>
              <a:buFont typeface="Wingdings" pitchFamily="2" charset="2"/>
              <a:buChar char="§"/>
            </a:pP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linds(horizontal)">
                                      <p:cBhvr>
                                        <p:cTn id="38" dur="500"/>
                                        <p:tgtEl>
                                          <p:spTgt spid="3">
                                            <p:txEl>
                                              <p:pRg st="6" end="6"/>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linds(horizontal)">
                                      <p:cBhvr>
                                        <p:cTn id="41" dur="500"/>
                                        <p:tgtEl>
                                          <p:spTgt spid="3">
                                            <p:txEl>
                                              <p:pRg st="7" end="7"/>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linds(horizontal)">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linds(horizontal)">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blinds(horizontal)">
                                      <p:cBhvr>
                                        <p:cTn id="5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solidFill>
                  <a:srgbClr val="00B0F0"/>
                </a:solidFill>
              </a:rPr>
              <a:t>The well known scenario…</a:t>
            </a:r>
            <a:endParaRPr lang="en-US" dirty="0">
              <a:solidFill>
                <a:srgbClr val="00B0F0"/>
              </a:solidFill>
            </a:endParaRPr>
          </a:p>
        </p:txBody>
      </p:sp>
      <p:sp>
        <p:nvSpPr>
          <p:cNvPr id="3" name="Content Placeholder 2"/>
          <p:cNvSpPr>
            <a:spLocks noGrp="1"/>
          </p:cNvSpPr>
          <p:nvPr>
            <p:ph idx="1"/>
          </p:nvPr>
        </p:nvSpPr>
        <p:spPr/>
        <p:txBody>
          <a:bodyPr>
            <a:normAutofit fontScale="77500" lnSpcReduction="20000"/>
          </a:bodyPr>
          <a:lstStyle/>
          <a:p>
            <a:pPr marL="342900" lvl="1" indent="-342900">
              <a:buFont typeface="Arial" pitchFamily="34" charset="0"/>
              <a:buChar char="•"/>
            </a:pPr>
            <a:r>
              <a:rPr lang="en-US" dirty="0" smtClean="0"/>
              <a:t> </a:t>
            </a:r>
            <a:r>
              <a:rPr lang="en-US" sz="3500" i="1" dirty="0" smtClean="0"/>
              <a:t>Nearly one fourth of the mothers surveyed in this study who underwent cesarean section reported pressure from medical personnel to have a cesarean[10]</a:t>
            </a:r>
          </a:p>
          <a:p>
            <a:pPr marL="342900" lvl="1" indent="-342900">
              <a:buNone/>
            </a:pPr>
            <a:endParaRPr lang="en-US" sz="3500" i="1" dirty="0" smtClean="0"/>
          </a:p>
          <a:p>
            <a:r>
              <a:rPr lang="en-US" sz="3500" i="1" dirty="0" smtClean="0"/>
              <a:t>Doctors frequently persuaded their patients to accept a scheduled cesarean section for conditions that either did not exist or did not justify this procedure. The problem identified in this paper is wide spread and should be of concern to those with responsibility for ethical behavior in obstetrics.[12]</a:t>
            </a:r>
            <a:endParaRPr lang="en-US" sz="35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endParaRPr lang="en-US" dirty="0"/>
          </a:p>
        </p:txBody>
      </p:sp>
      <p:sp>
        <p:nvSpPr>
          <p:cNvPr id="6" name="Content Placeholder 5"/>
          <p:cNvSpPr>
            <a:spLocks noGrp="1"/>
          </p:cNvSpPr>
          <p:nvPr>
            <p:ph idx="1"/>
          </p:nvPr>
        </p:nvSpPr>
        <p:spPr>
          <a:xfrm>
            <a:off x="304800" y="1676400"/>
            <a:ext cx="5257800" cy="5181600"/>
          </a:xfrm>
        </p:spPr>
        <p:txBody>
          <a:bodyPr>
            <a:normAutofit/>
          </a:bodyPr>
          <a:lstStyle/>
          <a:p>
            <a:pPr marL="288925" indent="-241300">
              <a:buFont typeface="Arial" pitchFamily="34" charset="0"/>
              <a:buChar char="•"/>
            </a:pPr>
            <a:r>
              <a:rPr lang="en-US" sz="3200" dirty="0" smtClean="0"/>
              <a:t>The currently available evidence is strongly against a routine elective </a:t>
            </a:r>
            <a:r>
              <a:rPr lang="en-US" sz="3200" dirty="0" smtClean="0"/>
              <a:t>CS</a:t>
            </a:r>
            <a:r>
              <a:rPr lang="en-US" sz="3200" dirty="0" smtClean="0"/>
              <a:t>[5</a:t>
            </a:r>
            <a:r>
              <a:rPr lang="en-US" sz="3200" dirty="0" smtClean="0"/>
              <a:t>]</a:t>
            </a:r>
          </a:p>
          <a:p>
            <a:pPr marL="241300" indent="-241300">
              <a:buFont typeface="Arial" pitchFamily="34" charset="0"/>
              <a:buChar char="•"/>
            </a:pPr>
            <a:r>
              <a:rPr lang="en-US" sz="3200" dirty="0" smtClean="0"/>
              <a:t> However, it does ethically support a decision to accept an informed patient’s request for such a delivery[5]. </a:t>
            </a:r>
          </a:p>
          <a:p>
            <a:pPr marL="457200" indent="-347663"/>
            <a:endParaRPr lang="en-US" sz="3200" dirty="0" smtClean="0"/>
          </a:p>
        </p:txBody>
      </p:sp>
      <p:pic>
        <p:nvPicPr>
          <p:cNvPr id="30722" name="Picture 2" descr="http://t1.gstatic.com/images?q=tbn:ANd9GcQsUbnTNZk6K__Z7woVR2oo0mHxefwPX8ici2WE6SKoShtu9Z0Dlw"/>
          <p:cNvPicPr>
            <a:picLocks noChangeAspect="1" noChangeArrowheads="1"/>
          </p:cNvPicPr>
          <p:nvPr/>
        </p:nvPicPr>
        <p:blipFill>
          <a:blip r:embed="rId2"/>
          <a:srcRect/>
          <a:stretch>
            <a:fillRect/>
          </a:stretch>
        </p:blipFill>
        <p:spPr bwMode="auto">
          <a:xfrm>
            <a:off x="5410200" y="2133600"/>
            <a:ext cx="30480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066800"/>
          </a:xfrm>
        </p:spPr>
        <p:txBody>
          <a:bodyPr/>
          <a:lstStyle/>
          <a:p>
            <a:r>
              <a:rPr lang="en-US" dirty="0" smtClean="0">
                <a:solidFill>
                  <a:srgbClr val="00B0F0"/>
                </a:solidFill>
              </a:rPr>
              <a:t>Why shouldn’t it increase?</a:t>
            </a:r>
            <a:endParaRPr lang="en-US" dirty="0">
              <a:solidFill>
                <a:srgbClr val="00B0F0"/>
              </a:solidFill>
            </a:endParaRPr>
          </a:p>
        </p:txBody>
      </p:sp>
      <p:sp>
        <p:nvSpPr>
          <p:cNvPr id="3" name="Content Placeholder 2"/>
          <p:cNvSpPr>
            <a:spLocks noGrp="1"/>
          </p:cNvSpPr>
          <p:nvPr>
            <p:ph idx="1"/>
          </p:nvPr>
        </p:nvSpPr>
        <p:spPr>
          <a:xfrm>
            <a:off x="381000" y="1752600"/>
            <a:ext cx="8305800" cy="4821936"/>
          </a:xfrm>
        </p:spPr>
        <p:txBody>
          <a:bodyPr>
            <a:normAutofit/>
          </a:bodyPr>
          <a:lstStyle/>
          <a:p>
            <a:pPr marL="514350" indent="-514350">
              <a:buFont typeface="+mj-lt"/>
              <a:buAutoNum type="arabicPeriod"/>
            </a:pPr>
            <a:r>
              <a:rPr lang="en-US" dirty="0" smtClean="0"/>
              <a:t> do not confer additional health gain[2]</a:t>
            </a:r>
          </a:p>
          <a:p>
            <a:pPr marL="514350" indent="-514350">
              <a:buFont typeface="+mj-lt"/>
              <a:buAutoNum type="arabicPeriod"/>
            </a:pPr>
            <a:r>
              <a:rPr lang="en-US" dirty="0" smtClean="0"/>
              <a:t> increase maternal risks[2,3,4]</a:t>
            </a:r>
          </a:p>
          <a:p>
            <a:pPr marL="514350" indent="-514350">
              <a:buFont typeface="+mj-lt"/>
              <a:buAutoNum type="arabicPeriod"/>
            </a:pPr>
            <a:r>
              <a:rPr lang="en-US" dirty="0" smtClean="0"/>
              <a:t> implications for future pregnancies[2]</a:t>
            </a:r>
          </a:p>
          <a:p>
            <a:pPr marL="514350" indent="-514350">
              <a:buFont typeface="+mj-lt"/>
              <a:buAutoNum type="arabicPeriod"/>
            </a:pPr>
            <a:r>
              <a:rPr lang="en-US" dirty="0" smtClean="0"/>
              <a:t> resource implications for health services[2]</a:t>
            </a:r>
          </a:p>
          <a:p>
            <a:pPr marL="514350" indent="-514350">
              <a:buFont typeface="+mj-lt"/>
              <a:buAutoNum type="arabicPeriod"/>
            </a:pPr>
            <a:r>
              <a:rPr lang="en-US" dirty="0" smtClean="0"/>
              <a:t>elective CS with no emergency presents a 4.9 times greater chance of maternal death than a vaginal birth. </a:t>
            </a:r>
          </a:p>
          <a:p>
            <a:pPr marL="514350" indent="-514350">
              <a:buFont typeface="+mj-lt"/>
              <a:buAutoNum type="arabicPeriod"/>
            </a:pPr>
            <a:r>
              <a:rPr lang="en-US" dirty="0" smtClean="0"/>
              <a:t> high CS rates may be an indicator for excess maternal mortality in developed countries[3,4,17]</a:t>
            </a:r>
          </a:p>
        </p:txBody>
      </p:sp>
      <p:pic>
        <p:nvPicPr>
          <p:cNvPr id="30722" name="Picture 2" descr="http://t1.gstatic.com/images?q=tbn:ANd9GcRxiLd8WGh8sDvH5jkog2QQQLJ26atba3wsMbXE8d2YJZQ-PA-3sA"/>
          <p:cNvPicPr>
            <a:picLocks noChangeAspect="1" noChangeArrowheads="1"/>
          </p:cNvPicPr>
          <p:nvPr/>
        </p:nvPicPr>
        <p:blipFill>
          <a:blip r:embed="rId3"/>
          <a:srcRect/>
          <a:stretch>
            <a:fillRect/>
          </a:stretch>
        </p:blipFill>
        <p:spPr bwMode="auto">
          <a:xfrm>
            <a:off x="7162800" y="0"/>
            <a:ext cx="19812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lstStyle/>
          <a:p>
            <a:r>
              <a:rPr lang="en-US" dirty="0" smtClean="0">
                <a:solidFill>
                  <a:srgbClr val="00B0F0"/>
                </a:solidFill>
              </a:rPr>
              <a:t>Why shouldn’t it increase?</a:t>
            </a:r>
            <a:endParaRPr lang="en-US" dirty="0">
              <a:solidFill>
                <a:srgbClr val="00B0F0"/>
              </a:solidFill>
            </a:endParaRPr>
          </a:p>
        </p:txBody>
      </p:sp>
      <p:sp>
        <p:nvSpPr>
          <p:cNvPr id="5" name="Content Placeholder 4"/>
          <p:cNvSpPr>
            <a:spLocks noGrp="1"/>
          </p:cNvSpPr>
          <p:nvPr>
            <p:ph idx="1"/>
          </p:nvPr>
        </p:nvSpPr>
        <p:spPr>
          <a:xfrm>
            <a:off x="457200" y="1600200"/>
            <a:ext cx="8686800" cy="5257800"/>
          </a:xfrm>
        </p:spPr>
        <p:txBody>
          <a:bodyPr>
            <a:normAutofit/>
          </a:bodyPr>
          <a:lstStyle/>
          <a:p>
            <a:pPr marL="514350" indent="-514350">
              <a:buFont typeface="+mj-lt"/>
              <a:buAutoNum type="arabicPeriod" startAt="5"/>
            </a:pPr>
            <a:r>
              <a:rPr lang="en-US" dirty="0" smtClean="0"/>
              <a:t>Emergency </a:t>
            </a:r>
            <a:r>
              <a:rPr lang="en-US" dirty="0" smtClean="0"/>
              <a:t>CS</a:t>
            </a:r>
            <a:r>
              <a:rPr lang="en-US" dirty="0" smtClean="0"/>
              <a:t> </a:t>
            </a:r>
            <a:r>
              <a:rPr lang="en-US" dirty="0" smtClean="0"/>
              <a:t>was associated with an almost 9 fold risk of maternal death compared with that of vaginal delivery[5]</a:t>
            </a:r>
          </a:p>
          <a:p>
            <a:pPr marL="514350" indent="-514350">
              <a:buFont typeface="+mj-lt"/>
              <a:buAutoNum type="arabicPeriod" startAt="5"/>
            </a:pPr>
            <a:r>
              <a:rPr lang="en-US" dirty="0" smtClean="0"/>
              <a:t>Increase in the rates of severe obstetrical complications were associated with the rising </a:t>
            </a:r>
            <a:r>
              <a:rPr lang="en-US" dirty="0" smtClean="0"/>
              <a:t>CS</a:t>
            </a:r>
            <a:r>
              <a:rPr lang="en-US" dirty="0" smtClean="0"/>
              <a:t> </a:t>
            </a:r>
            <a:r>
              <a:rPr lang="en-US" dirty="0" smtClean="0"/>
              <a:t>rate[17,5]</a:t>
            </a:r>
          </a:p>
          <a:p>
            <a:pPr marL="514350" indent="-514350">
              <a:buFont typeface="+mj-lt"/>
              <a:buAutoNum type="arabicPeriod" startAt="5"/>
            </a:pPr>
            <a:r>
              <a:rPr lang="en-US" dirty="0" smtClean="0"/>
              <a:t>The maternal morbidity rate is increased two fold with </a:t>
            </a:r>
            <a:r>
              <a:rPr lang="en-US" dirty="0" smtClean="0"/>
              <a:t>CS</a:t>
            </a:r>
            <a:r>
              <a:rPr lang="en-US" dirty="0" smtClean="0"/>
              <a:t> </a:t>
            </a:r>
            <a:r>
              <a:rPr lang="en-US" dirty="0" smtClean="0"/>
              <a:t>compared with vaginal delivery. Principal sources are puerperal infection, hemorrhage, and </a:t>
            </a:r>
            <a:r>
              <a:rPr lang="en-US" dirty="0" err="1" smtClean="0"/>
              <a:t>thromboembolism</a:t>
            </a:r>
            <a:r>
              <a:rPr lang="en-US" dirty="0" smtClean="0"/>
              <a:t>[5,17]</a:t>
            </a:r>
          </a:p>
        </p:txBody>
      </p:sp>
      <p:pic>
        <p:nvPicPr>
          <p:cNvPr id="28676" name="Picture 4" descr="http://t2.gstatic.com/images?q=tbn:ANd9GcR-A7-Xz55fEb0Z3DdDNX8KGUuafE4K9dq5pN3vyCy6NvPMiHqvWQ"/>
          <p:cNvPicPr>
            <a:picLocks noChangeAspect="1" noChangeArrowheads="1"/>
          </p:cNvPicPr>
          <p:nvPr/>
        </p:nvPicPr>
        <p:blipFill>
          <a:blip r:embed="rId2"/>
          <a:srcRect/>
          <a:stretch>
            <a:fillRect/>
          </a:stretch>
        </p:blipFill>
        <p:spPr bwMode="auto">
          <a:xfrm flipV="1">
            <a:off x="7162800" y="0"/>
            <a:ext cx="19812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1066800"/>
          </a:xfrm>
        </p:spPr>
        <p:txBody>
          <a:bodyPr>
            <a:normAutofit/>
          </a:bodyPr>
          <a:lstStyle/>
          <a:p>
            <a:r>
              <a:rPr lang="en-US" dirty="0" smtClean="0">
                <a:solidFill>
                  <a:srgbClr val="00B0F0"/>
                </a:solidFill>
              </a:rPr>
              <a:t>How is the rate fixed?</a:t>
            </a:r>
            <a:endParaRPr lang="en-US" dirty="0">
              <a:solidFill>
                <a:srgbClr val="00B0F0"/>
              </a:solidFill>
            </a:endParaRPr>
          </a:p>
        </p:txBody>
      </p:sp>
      <p:sp>
        <p:nvSpPr>
          <p:cNvPr id="3" name="Content Placeholder 2"/>
          <p:cNvSpPr>
            <a:spLocks noGrp="1"/>
          </p:cNvSpPr>
          <p:nvPr>
            <p:ph idx="1"/>
          </p:nvPr>
        </p:nvSpPr>
        <p:spPr>
          <a:xfrm>
            <a:off x="3276600" y="1905000"/>
            <a:ext cx="5410200" cy="4038600"/>
          </a:xfrm>
        </p:spPr>
        <p:txBody>
          <a:bodyPr>
            <a:normAutofit fontScale="85000" lnSpcReduction="20000"/>
          </a:bodyPr>
          <a:lstStyle/>
          <a:p>
            <a:pPr marL="514350" indent="-514350">
              <a:buNone/>
            </a:pPr>
            <a:r>
              <a:rPr lang="en-US" dirty="0" smtClean="0"/>
              <a:t>     minimum necessary CS rate to avoid death and severe morbidity in the mother is 1-5%[5]</a:t>
            </a:r>
          </a:p>
          <a:p>
            <a:pPr marL="514350" indent="-514350">
              <a:buAutoNum type="arabicPeriod"/>
            </a:pPr>
            <a:endParaRPr lang="en-US" dirty="0" smtClean="0"/>
          </a:p>
          <a:p>
            <a:pPr marL="514350" indent="-514350">
              <a:buNone/>
            </a:pPr>
            <a:r>
              <a:rPr lang="en-US" dirty="0" smtClean="0"/>
              <a:t>     Regarding neonatal outcomes, the association of CS rates with neonatal death have shown outcome improvements up to a rate of 10%.</a:t>
            </a:r>
          </a:p>
          <a:p>
            <a:pPr marL="514350" indent="-514350">
              <a:buNone/>
            </a:pPr>
            <a:endParaRPr lang="en-US" dirty="0" smtClean="0"/>
          </a:p>
          <a:p>
            <a:pPr marL="514350" indent="-514350">
              <a:buNone/>
            </a:pPr>
            <a:r>
              <a:rPr lang="en-US" dirty="0" smtClean="0"/>
              <a:t>     Thus the minimum threshold of CS rate is between 5-10%.[5]</a:t>
            </a:r>
          </a:p>
        </p:txBody>
      </p:sp>
      <p:sp>
        <p:nvSpPr>
          <p:cNvPr id="65538" name="AutoShape 2" descr="data:image/jpeg;base64,/9j/4AAQSkZJRgABAQAAAQABAAD/2wCEAAkGBhQQEBQQEhIVFRAVFBUVFBAUEhQSFRAUFRYWFBUUFBQXHCceFxkjGRQUHy8gJCgpLCwsFR4xNTAqNSYrLCkBCQoKDgwOGg8PGi8kHyQvLC8sLCwqLCksLCwsLCwpLC8sKSwpKSkpLCksLCwsKSwsLCksKiwsKSwqLCwsLCwsLP/AABEIAMsA8AMBIgACEQEDEQH/xAAbAAACAgMBAAAAAAAAAAAAAAAABQQGAQIDB//EAEQQAAEDAgQEAwYDBAgEBwAAAAEAAhEDBAUSITEGQVFxEyJhMoGRobHBFEJSI3LR8BUzQ2KSosLhBxZzsiQlNDV0gpP/xAAaAQACAwEBAAAAAAAAAAAAAAAAAwECBAUG/8QAMBEAAgIBAwMDAgUDBQAAAAAAAAECAxEEEiETMUEFIlEyYRQjcZHRgaHBFTNS8PH/2gAMAwEAAhEDEQA/APcFlCEACEIQAIQhAAhCEACEIQAIQhAAhCEACEIQAIQhAAhCEACEIQAIQhAAhCEACEIQAIQhAAhYWUACEIQAIQhAAhCEACEIQAIQhAAhCEACEIQAIQhAAhYWUACEIQAIQsIAyhCEACEIQAIQhAAhCEACEIQAIQhAAhCEACEIQAIQhAAhCEAaVKgaC4mABJPQDUlJf+crcmGuLvUN0PaVvxjULbGuQYOT7heNUr8jmlzk12NNFUZ9z2L/AJrpnQNd78o+62PEfSmT/wDdi8stseI3TWhi7XJPWaNq0CfYvh4jdyo/5wfosU8feTBp5R1hzvkFVbK8YHS5udv6c2X3yEydfUT7LQz0czP8w5Src+RctHKLxgeVMVfyg+uQj/uIXJ2K1f1NHuZ93JS26Z+tg7UnD6FdaeIUwdapjo1tRvzzqeovkp+GkvH9hnSxZ4EuqUj6HQn3tJC2pcTNPtMI9RDkkvcTb/ZPqeud0j3KN/SZ5uHvDT9lDtx5LrRzks4LjRxik7Z8ehkfVS2VAdiD2Mqif0r6t/wtR/Sw6gHq3y/RT10Vegt8IvyFSKfEzm/2hPfVS6XGce0AR6aFWV8Cr0F//EtkoUawvW1mB7Nj15KSnJ5MTTTwwQhCCAQhCABCEIAEIQgAQhCABCEIAEIQgBHxt/6C4/c+4XizbVxZn5dOa9p43/8Ab7j/AKf3C8YbWIrMZPlyAEdS4E/SEuSz3NFUmlwRMyy25IXMn6lb17fKxridXbN9OqzOOTr12JY+5Ot8XI5qfSxd7huqzKb2PsrHbwz0uiip1tyQy/HPPNH4p36lHBWQl5ZrcIrwSPHP6lkVT1WhtngSWOA6lpAWrSp5KLa+x3D1sHrkF0o0i9wY0S4mAFK5KTcYrLNvFWfFKnYnhtOg0DOXVTGmgaOp2nslzBJTHFp4ZhjfGyO+PY9M4Moltq0n8xJ+32T1RcMt/DosZ+loHvjX5qUurFYSR4i2e+bl8swsrCyrCwQhCABCEIAEIS/Hb00bepVb7TWyPTUCfcgCehedNx+s8Amq6OYBy/RbPumP3dW97mv/AIJPVRs/Bzxkv9S4a32nNHcgKM/GaI3qs9zp+io/4Jp2Lx3ou/0lTnXUNawua2BHldUoF3cZYJR1CHpmiw1uKKDN3n3Md/Ba2PFlvWf4bXEOO2ZuXN6A9VWvEcDLfMf/AJeYe8aSlGIWdWo8vNKCdYY3QdolHUBaYu/HB/8ALrn/AKf3C8TpVJrg/wB0H3BqvWIcUPdY17WsCXmmWsfGpIjyuHWOa8vfi2VsfmALR71bKkV2Shwydat8RwHImT23Wt9c56hj2W+UDtufj9AuNreeHSLvzO8rfT1/noo9N0BJlwjdT7pZ+CS0pzaeyEkpHVO7b2QsFvc9f6f/ALRKo0y9wa0SSQAO6t1KhRsaYe/WoecS5x6N6BLOELPM91U/k0b+8dz7h9VC4jv/ABa5APlZ5R7tz8UyC6cN/l9jBqXLV6n8OniMeZff7FnwjiBty5zMpaQJgkGRsq3jVuKdw9rRDdCB0kTCmcGUJfUqcgA0dyZPyA+KW4zc57io7lmgdhp9lexuVab7mfSVxp1k4VfSkcg5WSwoC0omvUH7RwhreYnZvfqofD+HCPxFTSm3Vs8yPzdgoeK4ma9TN+QaNHQde5UQXTW59/AzUTeqs6MfpX1P5+38nGvcGo4vcZcdf9gpuBW/iXFNnV4nsNSlgKtHANtmuc3JjCfedB9VFa3SRXVzVdMsfB6OsrCyuoeOBCEIAFhCTcXVnts6zqbi17W5gRv5SCflKGSlljWrctZ7TgO5+g5oo3LXjM0gjqF4Nd8d1WjKA3MRq9xOq78DcXVv6QoB9U5Kjix1PQNJLTEjnBA36pKty+xvnotkN2491LlAxynntqzOZpVAO+Ux80XF+Gtc87NBJjeAJKqN9/xOt2smRBH5nAEg+gTG0u5jhXKf0oq+F3MjKdwrBhmMCk1zC32v7RpDXt7EhUG3vcurTodu3I/CF2Ny47uK5ts3XPg9hoNJHV6dbi8vxelzqXH/AOjAudxxNT8J1IAkO/NUfncP3eipOb1WZSuvI3L0mnPLHbsRZ1lczig5A/RKQ9drWi6o8MbuSqqcm8IfLR0xTlLsSKt7m5e8lVHim2aC17RBcYIGx5z8la7+38J2TMHEbxsD0VS4vrQxp5z9k+ly6mGcz1Gmj8K5wX6MUfi8zg0bDQBTKdTruk9hWyy7onHiB9Nr+cwVulE81RZteCbbHVPaB8oVfsSntN2gXNtXuPZ6F/lF44VEWxPMucfsqc0F7oElzjsNySnPDvEDaLTTqTlJkOAmOoIU9/EFrTJdTZNTqGZfmdk9qM4R57HJjK7TX2tVuW7s/BILhY2kf2hB973D6D7JDgeFm4qa+wNXu+3crlWuKl7WA5nRrRswcz/um+K3zbSkLakfOR5ncwDue5+iniXPhC0p0rpp5sny38I0x/Fg6KFPSmzQxs4jSB6BJwU3wbCmCn+Ir+xu1p5jqRznkE0wzHKdaoaLaeUQSJa2CBvI5bqdjm8yf6FfxMaIOFUW0u7+5VwV6B/w6tYp1KnVwaPcJP1VKxeiGV3tbo2dB0nWFeOFcaoUbZlMv8/mc4BrtCTtMRtCtSsS5EeoW76Vt8luQolniTKvsOk/pOhHuUpbTz7WO4StKtUNBcdgCT2Gq0ubltNjnuMNaJJ6ALz3EOJnVnOirDXTFMOIyjaCOchUnNRHU0St7FhHF5fIZTb3fVaz+fioOI4rcVGOYaQyOaWnKC+Q4QdQTyKU4eKRDvEdDhGRpLg13WXNBIUhlzRYZcaWXmGeLnPZxIErN1W+7Oq9Eoywo5/oKm8HWbQ1xaHvjUVKjmZD0y5TPdYucNtabQaTGtqg7s8wA/eLQQey2r48Q45apDZ0a52eByBmVFuMfDgQQ0/3hTAcPeISncjbD0214ysjzhq9Jo1abiTldAB1hr27fHMvEMYsKjazm5HEgxIaY0JEyvXuDrsOr1Gfqpg69WmP9S3xfA5qEgCCSVrg1OKZxdTXLT3Sg+DzqwqHI0OEOAAI9YCaMdoo2M2xo3b2ejHf4gFux6xaqPuR6X0G3FUkWm0tqdtQFeo3O90ZWnYTt8tZUnDr1t4yox9NogaFo2mduhCj8UgmlRIHl9PVohGFf+GtqlZ4hzvZad9jl+JJPYKy9stvhIzzfVo6zf5kpcc9uexXHOgx6/7J9QP4SjnP9fUHlH6B1P8APRQsDsxrcVf6pmv77v5+a5VnVbuoXtaT0A2aOQk/zqlRjtWV3fY6WotV8um3iEfqfy/j+SK+rOp3VZ4xd5GfvfZWe9salKM7SAdjoR8QqlxefIz94/RXpi1NZM3qVsZ6Z7XlfYRUXeU9wnNq6KHdyR2btSOv1Tkuysaz3rezydb5Qyw8p01yR4cU3zLm2L3HtNJLFSO+dZaZMDfkOq4ZlY+H7FtJhu62gAlg/wBUdTyRCG5kanUqqOfPhfLJ1DLYUM7oNd40HT07DcpHYUjc12tcZLnS4+m5+Sh4nijq9Qvdts1v6R0U7hS9a2s4uOzDHvIT17pJLscuWaapWS+t/wDf7Dfim+8zaDfZaASPX8o9w+q6cJUINSu7RoGUH/M76BJb8OqXDzs0u0eSIiB/MKbfY0xlEW1I7e0fn8SUzD3OTMTlF1Rph57/AOSPd3ed76h5ku7Df6KscJ8VVTWc0wWnM6SNWiZA+an4xcFttVI3yEDu7y/QlIOCKIzPc7TQgScskCYnlqqY9rY9Sj1oxfZI9Kt8Tqh5yw1wIEzGp2g85hek8OXj61tTqVIzuBOgjSTHyXkdO7zHJTdrmDW8y5p0bBPMEkT0IXs2H0wymxg2a0NHuEJlCeeWZvUpQ2pKKQs4vtfGs69Me0WEtj9TfMPp814XhtfLUDhvlOpOod0jsvdr+toQvBcTsX0Lt4yEgVDB5ZSZn/CVe6GRWg1HTeG+Mpjg3j3aZj2CkuwisW5sh2mCRMdplY4cANyyf70d40UvC/E/FvqPkBpeXkyABrAn+dlzo1J9z11+tdbarS4WefOfCEZqKbdWwpU2lxPiv1ycmN5E+pWbOk1z6ly8fsWOJA/W4mWtHyXJ9pXuCauQnNqDoBHINnkoVeF8jJ6zdNc7Uu/6/H8krhi7yXlI9c7Pi0/cK8164Xl1OsaVVpOha8TPLXVXB2IkrfpfoweV9cw9QpryisceCLqnUGzqZae7TP0KXsfopPGb5yP/AEn6pbRq6Dsq6mOcDvRLdspIf2fEtak0MDgWjbMJj3ooVKt7VDXOJG56MbzMJPTJJAGpOw6lPr2uLOh4LT+3qCXu/SOiRFN/U+EdS911v8qK3y7cdvlmMavw9zbaj/VNIaI/M7afXdSceuzbtZb0iW+WXOGhPc+sEqtWt1ke136XAx2KfYxUoVnisa4AgAtiSY6dFeOZJ/Jkt21ShF8xWW/OX9zpdVycPaXklxcIJ1JGYxr2lUfHW5mgepTfHceFTKxmlJgho68pSN9TOYTor3pmC6eNPKL4y84/qVx9HIfRMLd6l3OH5gtKWC1mgHIS07EfwT5HLqzngZYedk1zJLZS0w4EH1EJia6wTj7j1GntSrSH2AYV4z879KTfaJ0zH9P8UcSY74zsjD+ybtyzHr26KvuxExlzHL0kx8FEr3wA3TEuMIyzmnZ1Jvt2Xwdbq9hKXYo4OzNcQVxu7ydGgnsFFbb1HfljunQrwc3UardwWDDMXc94zukbK7WWHCo3MGhoEDOHNAk7eVx37FeaWMtMHcFXrB8Te1jcsyRGnP0jmlXS2vJu9Pp68GlxgszMNZlaCxu3QnORzBnXsJWKeBUPEIFOAdpblJ7qFUxSpAZUBAmcpblk7Ttqu1LE3ZY1yjvA/gldY2/6ZLGcr9yzYNgTW1GkNAgzsB2V1txCQ8KVzVoioRBkiesc1YmBboYayjzOpTjY4vxwLbqkqHxVYDxM0b7r0K4Cr+MWGcK7QiLwzymoS12hgg6EbhSGXNa4cKXiOM8idAOpW/FNr4NUHk4fMaH7JXQxwUmPa0ed4jPOobzAH3WBwxJnqq9UpURfG7HkZ4ldtL2UGH9jTIBP6zPmcVLxRj3XbCARTbkLXfla0QTB25KqisTsCewK6OpXDxlh2Xo5xj4K0Yt90IsuhHG2Xhr57+f1McRYkH1qj27E6e7SfkrXh1XxKbXDm0H4iVTH8P1He06B0CsdtV8BlJh9nIPi0xr10hPj7E2c23GonGCeEuOSRiWEm5BY0iAPM47NG3v1SW+4efQgA5tAY5/D7K42N1Tyl0sB5ANjSN8wBJ7KNcXeZ5FOS07aNHLUzGyzzuUkdXTenyqk8fuU6yxQ0HZw0Fw2zTDT1jqlt/jpe8ucfMTr/BWDHME8R8EZXAawfaB1B03SWrgzaPnA1GoO+yZCKcTLqbpQtaj+5KwjDqtfUeUdXaTPQdPVa3uH1mGMkj9U6Jtg+OHQOE6QOg9yZVzILnRr7MHSTuP9vVLUvdjBqnU+nv38FJfhdV25A7KTZYbk31Vqfh+myhV6GVa1g4VibWWyPZ2Ycddh81aRZ02sdDs1PeC5up0HlG7H76EEabqs2dMOqEGYDS6Bu6BMBSnMcHNazN5mh2U7tnr9ZWS2Uss7mhpodcU3h92Pn02ZBLMzC2AQ1sExuZ1a7md/RVLiPDDmYKQDdDmMeohNre7cH5CQR1BkSOfqurW+ISfWEVNyeWTr640xUYPv5+xT6WBH8zifkpjcFptGYjbmVYqlgYmElxl2Sm71gfErVk4yr+Tra4A2pBEZZGoLZ+BMlS8R4Qbkmk45uhadR69EhwvFDSIO7ehV6o37q1PMGae0XayANdNdOwWZ2yi+TrQ0FVkcx7eeTymtbPo1Syo0tdOx5zsR1V3wCu1jHeYMqFgDHmYEnzagEgwtuMqYNBstBeXs1iSwbnXsl9hcU26v8xGzNgT/AHj09ESblh4JohGjfDdnsWR4D20xmJpskZoJdWe4yRTB1jQala3b3iAWFjPyt1iepPMqFYYoC9znuhxYWscBIpz0aNhE/FMMPcK1Sjbslzc8ucfzE76chAhUccj43ut89l/7+h6fw9beFb02cw0E9zqfqnLFCoBTaYW+KwsHl7JOUnJ+TjVpqFXoSmj2KJWYrCimcX4GyrSGYTDpVPo4BSBgNE/Eq+8U1gGBhcBndEnkOZVbr3lOnBzNc7UEtDQcump3a7sRPqs1lii8HY0ejlbDOO/YgC0Y0hsQ47Agj6qS2xETCUYrikVKb80gObrAENmIgaDcqweJ0RCW5ZJ1NXSls8kC4sBEhIuJm5KVJ3Rzh8QD9lY6tTUNmAecEx7gsV8LbVpltbzMkHyzHcmCQfQgIc0uGUWnnJKSKfhl9JidI2VlokCHluQkFvmnw6gIgg82Eg9uyreKWjKFZnhAhhkTrr0J9ydsZUuBo3ICWlztTmLRlBA5c0hQTluR1HqZRqVUnyjXV1XK4QQAA0GQANBrOvdSr7AhUpkRuD9Exw/AhT9TzJTmnaaQtEVjg5dr3vceWMwepRcNC5s+0B9QrNQw59WDlLWADT9UGZVpGGjop7LURsjas5KdWWzYJfwHlSq/wqRorc+go77NXQqXY8uuKJp1Yccm3n109RCmUr1rs4GYtDZOvnrHQankOcDornd4M1+jmyOySXXBw1LZaeoMKko5Y+u9xikV67rik7SfZBg7gkeyU0wh+VgLu5+qiP4UcHiXSJmCNfeVJxGl4dF3aPjp91EY7UXtvds034Q+p3LHQ0SSdgGnXtokPE2E+IyACDIO0bbd1KwHEmBgzkzI6kaenI+qm1Lxr956DXSJ6cildbD5Nz9Ok4tw+DzMU3MdlcIP17L0PCrgMpNaQAJjNrrMZtOgA+cLtX4aZWgOHPQjcJ5Y8KsEHfvqmShl5Riqvca3FiOvRFZw0EDnGjj11333U2lgDCJyieyfjCwHaDRTadlCukIcs8lco8LUzqWN+CecN8PsZVzhgBAOsdVObbpvhdCBKslyLnLEWS2UV1DVlZTTCYIUW4apa5VacoA854/on9k+JhxaRrrOoGnZVqnbBpJy6kOAaYflcOnJ0bRuJ5r0finAzXt3tGjvaaehBn+KoNbhy4ePM8ROaQ2CXbZjrusllWZZO7o9bKFSrz2K3jUPdDBAJEDaNp06TKtthRJYCei0o8KnMHVHFzt9Y+atVphUMiFeuOFgRq7lOzf9ipXV26lVblbLo0B5zIUd1/VqunRhZDdy3LJ0EnXUzupvFNkGVKZfowkgn5pY/EGiBO7YLh58pnQGR5xoDrqOqzWQe5nX0uqgqo4is4/ya0m5qvnGomR6g6q34fQECAqzgNo6rWJMnfzEHzSd9VfLTDcoWitNRSOXq5qV0mvP8HNtuuzLdS2W67NoK+DLkhC3W4oKeKC2FupwRuFxt1qbVNvw61dQUpC5SEz7Vcalum9Skor6SGTF5EtawBMwqlxVhjvDdC9E8FRL3DQ5sEKox8Lg8x4colzc0jQgFpEzmka9BpqeUhNqdwC1rGiWuIAMjQ5s2o/VynmE9ZwVSMmCJnQGAptjwpTY4HLqNZSenydBax7Uvg2s7TUJ5SprajZwpbKCec5sjsoKTTtV2ZRUmnTUpCpTwRmWimUqcBbBq2V0hMptghCFJQFiFlCAOdSnIISV+Ga+ifLGVQ1kvGe0RjCUwpWIAhTIWVCWCZWORXuIMEbUpwQDBB2SJnDlMbNHwV7q08whRW4eFDWRldmEIMPwwNfsn/4ZdadqAu8ISKzsy8kLwFs2ipWVZyqcFd5HFJbikusLKnBXczl4a1dTXdYhGCMkGrRUV9FNHsXB1JVY2LIAorfwJUrwlsKajA1zIjLQBdhbqSKa2FNTgo7DgKS3bTXYMWwapwLczRrF0ARCypKN5BCEKSAQhCABCEIAEIQgAQhCABCEIAEIQgAQhCABCEIAEIQgDBC1LVuhAHLw1kMXRCjBOTUBZhZQpIBCEIAEIQgAQhCABCEIA//Z"/>
          <p:cNvSpPr>
            <a:spLocks noChangeAspect="1" noChangeArrowheads="1"/>
          </p:cNvSpPr>
          <p:nvPr/>
        </p:nvSpPr>
        <p:spPr bwMode="auto">
          <a:xfrm>
            <a:off x="0" y="-935038"/>
            <a:ext cx="2286000" cy="1933576"/>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65540" name="Picture 4" descr="http://t3.gstatic.com/images?q=tbn:ANd9GcRRimk9wH1mPvoRRVMJvVT9_BPLudJgLEgIkrxrX1ZI_ZEtjVDY7w"/>
          <p:cNvPicPr>
            <a:picLocks noChangeAspect="1" noChangeArrowheads="1"/>
          </p:cNvPicPr>
          <p:nvPr/>
        </p:nvPicPr>
        <p:blipFill>
          <a:blip r:embed="rId2"/>
          <a:srcRect/>
          <a:stretch>
            <a:fillRect/>
          </a:stretch>
        </p:blipFill>
        <p:spPr bwMode="auto">
          <a:xfrm>
            <a:off x="381000" y="2209800"/>
            <a:ext cx="28956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762000"/>
            <a:ext cx="8839200" cy="5791200"/>
          </a:xfrm>
        </p:spPr>
        <p:txBody>
          <a:bodyPr>
            <a:normAutofit/>
          </a:bodyPr>
          <a:lstStyle/>
          <a:p>
            <a:pPr marL="514350" indent="-514350">
              <a:buFont typeface="+mj-lt"/>
              <a:buAutoNum type="arabicPeriod" startAt="8"/>
            </a:pPr>
            <a:r>
              <a:rPr lang="en-US" dirty="0" err="1" smtClean="0"/>
              <a:t>Rehospitalization</a:t>
            </a:r>
            <a:r>
              <a:rPr lang="en-US" dirty="0" smtClean="0"/>
              <a:t> in the 30 days following </a:t>
            </a:r>
            <a:r>
              <a:rPr lang="en-US" dirty="0" smtClean="0"/>
              <a:t>CS</a:t>
            </a:r>
            <a:r>
              <a:rPr lang="en-US" dirty="0" smtClean="0"/>
              <a:t> </a:t>
            </a:r>
            <a:r>
              <a:rPr lang="en-US" dirty="0" smtClean="0"/>
              <a:t>was twice more common than after vaginal delivery[5]</a:t>
            </a:r>
          </a:p>
          <a:p>
            <a:pPr marL="514350" indent="-514350">
              <a:buFont typeface="+mj-lt"/>
              <a:buAutoNum type="arabicPeriod" startAt="8"/>
            </a:pPr>
            <a:r>
              <a:rPr lang="en-US" dirty="0" smtClean="0"/>
              <a:t>Due to the morbidities, as well as the increased recovery time, there is a twofold increase in costs for </a:t>
            </a:r>
            <a:r>
              <a:rPr lang="en-US" dirty="0" smtClean="0"/>
              <a:t>CS</a:t>
            </a:r>
            <a:r>
              <a:rPr lang="en-US" dirty="0" smtClean="0"/>
              <a:t> </a:t>
            </a:r>
            <a:r>
              <a:rPr lang="en-US" dirty="0" smtClean="0"/>
              <a:t>versus 	vaginal delivery [5].</a:t>
            </a:r>
          </a:p>
          <a:p>
            <a:pPr marL="514350" indent="-514350">
              <a:buFont typeface="+mj-lt"/>
              <a:buAutoNum type="arabicPeriod" startAt="8"/>
            </a:pPr>
            <a:endParaRPr lang="en-US" dirty="0" smtClean="0"/>
          </a:p>
          <a:p>
            <a:pPr marL="514350" indent="-514350">
              <a:buFont typeface="+mj-lt"/>
              <a:buAutoNum type="arabicPeriod" startAt="8"/>
            </a:pPr>
            <a:r>
              <a:rPr lang="en-US" dirty="0" smtClean="0"/>
              <a:t>Post natal quality of </a:t>
            </a:r>
          </a:p>
          <a:p>
            <a:pPr marL="514350" indent="-514350">
              <a:buNone/>
            </a:pPr>
            <a:r>
              <a:rPr lang="en-US" dirty="0" smtClean="0"/>
              <a:t>	life in women after </a:t>
            </a:r>
          </a:p>
          <a:p>
            <a:pPr marL="514350" indent="-514350">
              <a:buNone/>
            </a:pPr>
            <a:r>
              <a:rPr lang="en-US" dirty="0" smtClean="0"/>
              <a:t>	normal vaginal </a:t>
            </a:r>
          </a:p>
          <a:p>
            <a:pPr marL="514350" indent="-514350">
              <a:buNone/>
            </a:pPr>
            <a:r>
              <a:rPr lang="en-US" dirty="0" smtClean="0"/>
              <a:t>	delivery is better </a:t>
            </a:r>
          </a:p>
          <a:p>
            <a:pPr marL="514350" indent="-514350">
              <a:buNone/>
            </a:pPr>
            <a:r>
              <a:rPr lang="en-US" dirty="0" smtClean="0"/>
              <a:t>	when compared to </a:t>
            </a:r>
          </a:p>
          <a:p>
            <a:pPr marL="514350" indent="-514350">
              <a:buNone/>
            </a:pPr>
            <a:r>
              <a:rPr lang="en-US" dirty="0" smtClean="0"/>
              <a:t>	</a:t>
            </a:r>
            <a:r>
              <a:rPr lang="en-US" dirty="0" smtClean="0"/>
              <a:t>CS</a:t>
            </a:r>
            <a:r>
              <a:rPr lang="en-US" dirty="0" smtClean="0"/>
              <a:t>[9</a:t>
            </a:r>
            <a:r>
              <a:rPr lang="en-US" dirty="0" smtClean="0"/>
              <a:t>]</a:t>
            </a:r>
          </a:p>
        </p:txBody>
      </p:sp>
      <p:pic>
        <p:nvPicPr>
          <p:cNvPr id="9" name="Picture 8" descr="caes baby.jpg"/>
          <p:cNvPicPr>
            <a:picLocks noChangeAspect="1"/>
          </p:cNvPicPr>
          <p:nvPr/>
        </p:nvPicPr>
        <p:blipFill>
          <a:blip r:embed="rId2"/>
          <a:srcRect b="8607"/>
          <a:stretch>
            <a:fillRect/>
          </a:stretch>
        </p:blipFill>
        <p:spPr>
          <a:xfrm>
            <a:off x="4284200" y="3429000"/>
            <a:ext cx="48598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blinds(horizontal)">
                                      <p:cBhvr>
                                        <p:cTn id="20" dur="500"/>
                                        <p:tgtEl>
                                          <p:spTgt spid="6">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linds(horizontal)">
                                      <p:cBhvr>
                                        <p:cTn id="23" dur="500"/>
                                        <p:tgtEl>
                                          <p:spTgt spid="6">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blinds(horizontal)">
                                      <p:cBhvr>
                                        <p:cTn id="26" dur="500"/>
                                        <p:tgtEl>
                                          <p:spTgt spid="6">
                                            <p:txEl>
                                              <p:pRg st="6" end="6"/>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blinds(horizontal)">
                                      <p:cBhvr>
                                        <p:cTn id="29" dur="500"/>
                                        <p:tgtEl>
                                          <p:spTgt spid="6">
                                            <p:txEl>
                                              <p:pRg st="7" end="7"/>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blinds(horizontal)">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066800"/>
          </a:xfrm>
        </p:spPr>
        <p:txBody>
          <a:bodyPr/>
          <a:lstStyle/>
          <a:p>
            <a:r>
              <a:rPr lang="en-US" dirty="0" smtClean="0">
                <a:solidFill>
                  <a:srgbClr val="00B0F0"/>
                </a:solidFill>
              </a:rPr>
              <a:t>From the baby’s side…</a:t>
            </a:r>
            <a:endParaRPr lang="en-US" dirty="0">
              <a:solidFill>
                <a:srgbClr val="00B0F0"/>
              </a:solidFill>
            </a:endParaRPr>
          </a:p>
        </p:txBody>
      </p:sp>
      <p:pic>
        <p:nvPicPr>
          <p:cNvPr id="5" name="Content Placeholder 4" descr="baby2.jpg"/>
          <p:cNvPicPr>
            <a:picLocks noGrp="1" noChangeAspect="1"/>
          </p:cNvPicPr>
          <p:nvPr>
            <p:ph sz="half" idx="1"/>
          </p:nvPr>
        </p:nvPicPr>
        <p:blipFill>
          <a:blip r:embed="rId3"/>
          <a:stretch>
            <a:fillRect/>
          </a:stretch>
        </p:blipFill>
        <p:spPr>
          <a:xfrm>
            <a:off x="0" y="1600200"/>
            <a:ext cx="5257800" cy="5257800"/>
          </a:xfrm>
        </p:spPr>
      </p:pic>
      <p:sp>
        <p:nvSpPr>
          <p:cNvPr id="4" name="Content Placeholder 3"/>
          <p:cNvSpPr>
            <a:spLocks noGrp="1"/>
          </p:cNvSpPr>
          <p:nvPr>
            <p:ph sz="half" idx="2"/>
          </p:nvPr>
        </p:nvSpPr>
        <p:spPr>
          <a:xfrm>
            <a:off x="3886200" y="1219200"/>
            <a:ext cx="5257800" cy="5638800"/>
          </a:xfrm>
        </p:spPr>
        <p:txBody>
          <a:bodyPr>
            <a:noAutofit/>
          </a:bodyPr>
          <a:lstStyle/>
          <a:p>
            <a:pPr marL="698500" indent="-241300"/>
            <a:r>
              <a:rPr lang="en-US" sz="2800" dirty="0" smtClean="0"/>
              <a:t>Increased rate of CS was associated with higher mortality and morbidity in neonates[5]</a:t>
            </a:r>
          </a:p>
          <a:p>
            <a:pPr marL="698500" indent="-241300"/>
            <a:r>
              <a:rPr lang="en-US" sz="2800" dirty="0" smtClean="0"/>
              <a:t>Higher incidence of respiratory distress and </a:t>
            </a:r>
            <a:r>
              <a:rPr lang="en-US" sz="2800" dirty="0" err="1" smtClean="0"/>
              <a:t>NICU</a:t>
            </a:r>
            <a:r>
              <a:rPr lang="en-US" sz="2800" dirty="0" smtClean="0"/>
              <a:t> admissions in infants born by CS[10,17].</a:t>
            </a:r>
          </a:p>
          <a:p>
            <a:pPr marL="698500" indent="-241300"/>
            <a:r>
              <a:rPr lang="en-US" sz="2800" dirty="0" smtClean="0"/>
              <a:t>the incidence of birth asphyxia, trauma, and </a:t>
            </a:r>
            <a:r>
              <a:rPr lang="en-US" sz="2800" dirty="0" err="1" smtClean="0"/>
              <a:t>meconium</a:t>
            </a:r>
            <a:r>
              <a:rPr lang="en-US" sz="2800" dirty="0" smtClean="0"/>
              <a:t> aspiration is lower in CS[10,17]</a:t>
            </a:r>
          </a:p>
          <a:p>
            <a:pPr marL="698500" indent="-241300"/>
            <a:endParaRPr lang="en-US" sz="2800" dirty="0" smtClean="0"/>
          </a:p>
          <a:p>
            <a:pPr marL="698500" indent="-241300"/>
            <a:endParaRPr lang="en-US" sz="2800" dirty="0" smtClean="0"/>
          </a:p>
          <a:p>
            <a:pPr marL="698500" indent="-241300"/>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linds(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linds(horizontal)">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linds(horizontal)">
                                      <p:cBhvr>
                                        <p:cTn id="2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by.jpg"/>
          <p:cNvPicPr>
            <a:picLocks noChangeAspect="1"/>
          </p:cNvPicPr>
          <p:nvPr/>
        </p:nvPicPr>
        <p:blipFill>
          <a:blip r:embed="rId2">
            <a:lum bright="20000"/>
          </a:blip>
          <a:stretch>
            <a:fillRect/>
          </a:stretch>
        </p:blipFill>
        <p:spPr>
          <a:xfrm>
            <a:off x="0" y="0"/>
            <a:ext cx="9137694" cy="6858000"/>
          </a:xfrm>
          <a:prstGeom prst="rect">
            <a:avLst/>
          </a:prstGeom>
        </p:spPr>
      </p:pic>
      <p:sp>
        <p:nvSpPr>
          <p:cNvPr id="3" name="Content Placeholder 2"/>
          <p:cNvSpPr>
            <a:spLocks noGrp="1"/>
          </p:cNvSpPr>
          <p:nvPr>
            <p:ph idx="1"/>
          </p:nvPr>
        </p:nvSpPr>
        <p:spPr>
          <a:xfrm>
            <a:off x="4343400" y="0"/>
            <a:ext cx="4800600" cy="6172200"/>
          </a:xfrm>
        </p:spPr>
        <p:txBody>
          <a:bodyPr/>
          <a:lstStyle/>
          <a:p>
            <a:pPr marL="515938" indent="-515938">
              <a:buClr>
                <a:schemeClr val="tx1"/>
              </a:buClr>
              <a:buSzPct val="115000"/>
              <a:buFont typeface="Wingdings" pitchFamily="2" charset="2"/>
              <a:buChar char="§"/>
            </a:pPr>
            <a:r>
              <a:rPr lang="en-US" dirty="0" smtClean="0"/>
              <a:t>The performance of </a:t>
            </a:r>
            <a:r>
              <a:rPr lang="en-US" dirty="0" smtClean="0"/>
              <a:t>CS</a:t>
            </a:r>
            <a:r>
              <a:rPr lang="en-US" dirty="0" smtClean="0"/>
              <a:t> </a:t>
            </a:r>
            <a:r>
              <a:rPr lang="en-US" dirty="0" smtClean="0"/>
              <a:t>per se have no bearing on the </a:t>
            </a:r>
            <a:r>
              <a:rPr lang="en-US" dirty="0" err="1" smtClean="0"/>
              <a:t>neurodevelopmental</a:t>
            </a:r>
            <a:r>
              <a:rPr lang="en-US" dirty="0" smtClean="0"/>
              <a:t> prognosis of the infant[5] </a:t>
            </a:r>
          </a:p>
          <a:p>
            <a:pPr marL="515938" indent="-515938">
              <a:buClr>
                <a:schemeClr val="tx1"/>
              </a:buClr>
              <a:buSzPct val="115000"/>
              <a:buFont typeface="Wingdings" pitchFamily="2" charset="2"/>
              <a:buChar char="§"/>
            </a:pPr>
            <a:endParaRPr lang="en-US" dirty="0" smtClean="0"/>
          </a:p>
          <a:p>
            <a:pPr marL="515938" indent="-515938">
              <a:buClr>
                <a:schemeClr val="tx1"/>
              </a:buClr>
              <a:buSzPct val="115000"/>
              <a:buFont typeface="Wingdings" pitchFamily="2" charset="2"/>
              <a:buChar char="§"/>
            </a:pPr>
            <a:r>
              <a:rPr lang="en-US" dirty="0" smtClean="0"/>
              <a:t>There is no association between </a:t>
            </a:r>
            <a:r>
              <a:rPr lang="en-US" dirty="0" smtClean="0"/>
              <a:t>CS</a:t>
            </a:r>
            <a:r>
              <a:rPr lang="en-US" dirty="0" smtClean="0"/>
              <a:t> </a:t>
            </a:r>
            <a:r>
              <a:rPr lang="en-US" dirty="0" smtClean="0"/>
              <a:t>and either cerebral palsy or seizures specifically[5]</a:t>
            </a:r>
          </a:p>
          <a:p>
            <a:pPr marL="515938" indent="-515938">
              <a:buClr>
                <a:schemeClr val="tx1"/>
              </a:buClr>
              <a:buSzPct val="115000"/>
              <a:buFont typeface="Wingdings" pitchFamily="2" charset="2"/>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86800" cy="1066800"/>
          </a:xfrm>
        </p:spPr>
        <p:txBody>
          <a:bodyPr>
            <a:noAutofit/>
          </a:bodyPr>
          <a:lstStyle/>
          <a:p>
            <a:r>
              <a:rPr lang="en-US" dirty="0" smtClean="0">
                <a:solidFill>
                  <a:srgbClr val="00B0F0"/>
                </a:solidFill>
              </a:rPr>
              <a:t>How can this increase be prevented?</a:t>
            </a:r>
            <a:endParaRPr lang="en-US" dirty="0">
              <a:solidFill>
                <a:srgbClr val="00B0F0"/>
              </a:solidFill>
            </a:endParaRPr>
          </a:p>
        </p:txBody>
      </p:sp>
      <p:sp>
        <p:nvSpPr>
          <p:cNvPr id="3" name="Content Placeholder 2"/>
          <p:cNvSpPr>
            <a:spLocks noGrp="1"/>
          </p:cNvSpPr>
          <p:nvPr>
            <p:ph idx="1"/>
          </p:nvPr>
        </p:nvSpPr>
        <p:spPr>
          <a:xfrm>
            <a:off x="0" y="1752600"/>
            <a:ext cx="9144000" cy="4325112"/>
          </a:xfrm>
        </p:spPr>
        <p:txBody>
          <a:bodyPr>
            <a:noAutofit/>
          </a:bodyPr>
          <a:lstStyle/>
          <a:p>
            <a:pPr marL="514350" indent="-514350">
              <a:lnSpc>
                <a:spcPct val="130000"/>
              </a:lnSpc>
              <a:buFont typeface="+mj-lt"/>
              <a:buAutoNum type="arabicParenR"/>
            </a:pPr>
            <a:r>
              <a:rPr lang="en-US" sz="3200" dirty="0" smtClean="0"/>
              <a:t>Educating the young doctor population about the dos and don’ts of CS and the various harmful effects if CS rates increase[8]</a:t>
            </a:r>
          </a:p>
          <a:p>
            <a:pPr marL="514350" indent="-514350">
              <a:lnSpc>
                <a:spcPct val="130000"/>
              </a:lnSpc>
              <a:buFont typeface="+mj-lt"/>
              <a:buAutoNum type="arabicParenR"/>
            </a:pPr>
            <a:r>
              <a:rPr lang="en-US" sz="3200" dirty="0" smtClean="0"/>
              <a:t>Conducting detailed enquiry and scrutiny at hospital levels for each and every CS conducted or practice audits[8]</a:t>
            </a:r>
          </a:p>
          <a:p>
            <a:pPr marL="514350" indent="-514350">
              <a:lnSpc>
                <a:spcPct val="130000"/>
              </a:lnSpc>
              <a:buFont typeface="+mj-lt"/>
              <a:buAutoNum type="arabicParenR"/>
            </a:pPr>
            <a:r>
              <a:rPr lang="en-US" sz="3200" dirty="0" smtClean="0"/>
              <a:t>Educating patients[8]</a:t>
            </a:r>
          </a:p>
          <a:p>
            <a:pPr marL="514350" indent="-514350">
              <a:lnSpc>
                <a:spcPct val="130000"/>
              </a:lnSpc>
              <a:buFont typeface="+mj-lt"/>
              <a:buAutoNum type="arabicParenR"/>
            </a:pPr>
            <a:endParaRPr lang="en-US" sz="3200" dirty="0"/>
          </a:p>
        </p:txBody>
      </p:sp>
      <p:pic>
        <p:nvPicPr>
          <p:cNvPr id="23554" name="Picture 2" descr="http://t1.gstatic.com/images?q=tbn:ANd9GcR1ESkOmFp1zeSL5roBOQFPEmGrK_Jq_zbM2Ffw9EQzN0KRgJPB"/>
          <p:cNvPicPr>
            <a:picLocks noChangeAspect="1" noChangeArrowheads="1"/>
          </p:cNvPicPr>
          <p:nvPr/>
        </p:nvPicPr>
        <p:blipFill>
          <a:blip r:embed="rId2"/>
          <a:srcRect/>
          <a:stretch>
            <a:fillRect/>
          </a:stretch>
        </p:blipFill>
        <p:spPr bwMode="auto">
          <a:xfrm>
            <a:off x="6629400" y="4953000"/>
            <a:ext cx="25146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066800"/>
            <a:ext cx="9144000" cy="5355336"/>
          </a:xfrm>
        </p:spPr>
        <p:txBody>
          <a:bodyPr>
            <a:noAutofit/>
          </a:bodyPr>
          <a:lstStyle/>
          <a:p>
            <a:pPr marL="514350" indent="-514350">
              <a:lnSpc>
                <a:spcPct val="150000"/>
              </a:lnSpc>
              <a:buFont typeface="+mj-lt"/>
              <a:buAutoNum type="arabicParenR" startAt="4"/>
            </a:pPr>
            <a:r>
              <a:rPr lang="en-US" sz="3200" dirty="0" smtClean="0"/>
              <a:t>Peer reviewing[5]</a:t>
            </a:r>
          </a:p>
          <a:p>
            <a:pPr marL="514350" indent="-514350">
              <a:lnSpc>
                <a:spcPct val="150000"/>
              </a:lnSpc>
              <a:buFont typeface="+mj-lt"/>
              <a:buAutoNum type="arabicParenR" startAt="4"/>
            </a:pPr>
            <a:r>
              <a:rPr lang="en-US" sz="3200" dirty="0" smtClean="0"/>
              <a:t>Encouraging a trial of labor after prior transverse cesarean delivery[5]</a:t>
            </a:r>
          </a:p>
          <a:p>
            <a:pPr marL="514350" indent="-514350">
              <a:lnSpc>
                <a:spcPct val="150000"/>
              </a:lnSpc>
              <a:buFont typeface="+mj-lt"/>
              <a:buAutoNum type="arabicParenR" startAt="4"/>
            </a:pPr>
            <a:r>
              <a:rPr lang="en-US" sz="3200" dirty="0" smtClean="0"/>
              <a:t>Restricting cesarean deliveries to women who meet strictly defined criteria[5]</a:t>
            </a:r>
          </a:p>
          <a:p>
            <a:pPr marL="514350" indent="-514350">
              <a:lnSpc>
                <a:spcPct val="150000"/>
              </a:lnSpc>
              <a:buFont typeface="+mj-lt"/>
              <a:buAutoNum type="arabicParenR" startAt="4"/>
            </a:pPr>
            <a:r>
              <a:rPr lang="en-US" sz="3200" dirty="0" smtClean="0"/>
              <a:t>A mandatory second opinion was associated with reduction in the cesarean delivery rate[5]</a:t>
            </a:r>
          </a:p>
        </p:txBody>
      </p:sp>
      <p:pic>
        <p:nvPicPr>
          <p:cNvPr id="22530" name="Picture 2" descr="http://www.sott.net/image/image/s2/52879/full/stop.jpg"/>
          <p:cNvPicPr>
            <a:picLocks noChangeAspect="1" noChangeArrowheads="1"/>
          </p:cNvPicPr>
          <p:nvPr/>
        </p:nvPicPr>
        <p:blipFill>
          <a:blip r:embed="rId2"/>
          <a:srcRect/>
          <a:stretch>
            <a:fillRect/>
          </a:stretch>
        </p:blipFill>
        <p:spPr bwMode="auto">
          <a:xfrm>
            <a:off x="6518405" y="0"/>
            <a:ext cx="2625595"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229600" cy="1066800"/>
          </a:xfrm>
        </p:spPr>
        <p:txBody>
          <a:bodyPr/>
          <a:lstStyle/>
          <a:p>
            <a:r>
              <a:rPr lang="en-US" dirty="0" smtClean="0">
                <a:solidFill>
                  <a:srgbClr val="00B0F0"/>
                </a:solidFill>
              </a:rPr>
              <a:t>8) Ways to reduce </a:t>
            </a:r>
            <a:r>
              <a:rPr lang="en-US" dirty="0" err="1" smtClean="0">
                <a:solidFill>
                  <a:srgbClr val="00B0F0"/>
                </a:solidFill>
              </a:rPr>
              <a:t>CDMR</a:t>
            </a:r>
            <a:r>
              <a:rPr lang="en-US" baseline="40000" dirty="0" smtClean="0">
                <a:solidFill>
                  <a:srgbClr val="00B0F0"/>
                </a:solidFill>
              </a:rPr>
              <a:t>[17]</a:t>
            </a:r>
            <a:endParaRPr lang="en-US" baseline="40000" dirty="0">
              <a:solidFill>
                <a:srgbClr val="00B0F0"/>
              </a:solidFill>
            </a:endParaRPr>
          </a:p>
        </p:txBody>
      </p:sp>
      <p:sp>
        <p:nvSpPr>
          <p:cNvPr id="3" name="Content Placeholder 2"/>
          <p:cNvSpPr>
            <a:spLocks noGrp="1"/>
          </p:cNvSpPr>
          <p:nvPr>
            <p:ph idx="1"/>
          </p:nvPr>
        </p:nvSpPr>
        <p:spPr>
          <a:xfrm>
            <a:off x="0" y="1981200"/>
            <a:ext cx="5486400" cy="5181600"/>
          </a:xfrm>
        </p:spPr>
        <p:txBody>
          <a:bodyPr>
            <a:normAutofit/>
          </a:bodyPr>
          <a:lstStyle/>
          <a:p>
            <a:pPr marL="504825" indent="-395288"/>
            <a:r>
              <a:rPr lang="en-US" sz="3200" dirty="0" smtClean="0"/>
              <a:t>Counseling</a:t>
            </a:r>
          </a:p>
          <a:p>
            <a:pPr marL="504825" indent="-395288"/>
            <a:r>
              <a:rPr lang="en-US" sz="3200" dirty="0" smtClean="0"/>
              <a:t>Antenatal clinics dedicated to reduce CDMR.</a:t>
            </a:r>
          </a:p>
          <a:p>
            <a:pPr marL="504825" indent="-395288"/>
            <a:r>
              <a:rPr lang="en-US" sz="3200" dirty="0" smtClean="0"/>
              <a:t>Referral to a psychologist</a:t>
            </a:r>
          </a:p>
          <a:p>
            <a:pPr marL="504825" indent="-395288"/>
            <a:r>
              <a:rPr lang="en-US" sz="3200" dirty="0" smtClean="0"/>
              <a:t>Intensive and continued midwifery support.</a:t>
            </a:r>
          </a:p>
          <a:p>
            <a:pPr marL="504825" indent="-395288">
              <a:buNone/>
            </a:pPr>
            <a:endParaRPr lang="en-US" sz="3200" dirty="0" smtClean="0"/>
          </a:p>
        </p:txBody>
      </p:sp>
      <p:pic>
        <p:nvPicPr>
          <p:cNvPr id="4" name="Picture 3" descr="doc and pt.gif"/>
          <p:cNvPicPr>
            <a:picLocks noChangeAspect="1"/>
          </p:cNvPicPr>
          <p:nvPr/>
        </p:nvPicPr>
        <p:blipFill>
          <a:blip r:embed="rId2"/>
          <a:srcRect l="7300" t="4181"/>
          <a:stretch>
            <a:fillRect/>
          </a:stretch>
        </p:blipFill>
        <p:spPr>
          <a:xfrm>
            <a:off x="5334000" y="1600200"/>
            <a:ext cx="3810000" cy="525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linds(horizontal)">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762000"/>
            <a:ext cx="8229600" cy="1066800"/>
          </a:xfrm>
        </p:spPr>
        <p:txBody>
          <a:bodyPr>
            <a:normAutofit fontScale="90000"/>
          </a:bodyPr>
          <a:lstStyle/>
          <a:p>
            <a:r>
              <a:rPr lang="en-US" b="1" dirty="0" smtClean="0">
                <a:solidFill>
                  <a:srgbClr val="00B0F0"/>
                </a:solidFill>
              </a:rPr>
              <a:t>If Cesarean Sections are Here to Stay, Can We Make Them Safer?</a:t>
            </a:r>
            <a:endParaRPr lang="en-US" dirty="0">
              <a:solidFill>
                <a:srgbClr val="00B0F0"/>
              </a:solidFill>
            </a:endParaRPr>
          </a:p>
        </p:txBody>
      </p:sp>
      <p:sp>
        <p:nvSpPr>
          <p:cNvPr id="3" name="Content Placeholder 2"/>
          <p:cNvSpPr>
            <a:spLocks noGrp="1"/>
          </p:cNvSpPr>
          <p:nvPr>
            <p:ph idx="1"/>
          </p:nvPr>
        </p:nvSpPr>
        <p:spPr>
          <a:xfrm>
            <a:off x="304800" y="1981200"/>
            <a:ext cx="8382000" cy="4593336"/>
          </a:xfrm>
        </p:spPr>
        <p:txBody>
          <a:bodyPr>
            <a:normAutofit lnSpcReduction="10000"/>
          </a:bodyPr>
          <a:lstStyle/>
          <a:p>
            <a:pPr marL="0" indent="0">
              <a:buNone/>
            </a:pPr>
            <a:r>
              <a:rPr lang="en-US" sz="3200" dirty="0" smtClean="0"/>
              <a:t>The conclusions of the </a:t>
            </a:r>
            <a:r>
              <a:rPr lang="en-US" sz="3200" dirty="0" err="1" smtClean="0"/>
              <a:t>ACOG</a:t>
            </a:r>
            <a:r>
              <a:rPr lang="en-US" sz="3200" dirty="0" smtClean="0"/>
              <a:t> (2007)…</a:t>
            </a:r>
            <a:endParaRPr lang="en-US" dirty="0" smtClean="0"/>
          </a:p>
          <a:p>
            <a:pPr marL="514350" indent="-514350">
              <a:lnSpc>
                <a:spcPct val="130000"/>
              </a:lnSpc>
              <a:buFont typeface="+mj-lt"/>
              <a:buAutoNum type="arabicPeriod"/>
            </a:pPr>
            <a:r>
              <a:rPr lang="en-US" sz="3000" dirty="0" smtClean="0"/>
              <a:t>CDMR should not be performed prior to 39 weeks’ gestation unless there is evidence of fetal lung maturity. </a:t>
            </a:r>
          </a:p>
          <a:p>
            <a:pPr marL="514350" indent="-514350">
              <a:lnSpc>
                <a:spcPct val="130000"/>
              </a:lnSpc>
              <a:buFont typeface="+mj-lt"/>
              <a:buAutoNum type="arabicPeriod"/>
            </a:pPr>
            <a:r>
              <a:rPr lang="en-US" sz="3000" dirty="0" smtClean="0"/>
              <a:t>Avoided in women desiring several children because of the risk of placenta </a:t>
            </a:r>
            <a:r>
              <a:rPr lang="en-US" sz="3000" dirty="0" err="1" smtClean="0"/>
              <a:t>accreta</a:t>
            </a:r>
            <a:endParaRPr lang="en-US" sz="3000" dirty="0" smtClean="0"/>
          </a:p>
          <a:p>
            <a:pPr marL="514350" indent="-514350">
              <a:lnSpc>
                <a:spcPct val="130000"/>
              </a:lnSpc>
              <a:buFont typeface="+mj-lt"/>
              <a:buAutoNum type="arabicPeriod"/>
            </a:pPr>
            <a:r>
              <a:rPr lang="en-US" sz="3000" dirty="0" smtClean="0"/>
              <a:t>Finally, it should not be motivated by the unavailability of effective pain management</a:t>
            </a:r>
          </a:p>
          <a:p>
            <a:pPr>
              <a:lnSpc>
                <a:spcPct val="130000"/>
              </a:lnSpc>
            </a:pP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nes2.jpg"/>
          <p:cNvPicPr>
            <a:picLocks noGrp="1" noChangeAspect="1"/>
          </p:cNvPicPr>
          <p:nvPr>
            <p:ph type="pic" idx="1"/>
          </p:nvPr>
        </p:nvPicPr>
        <p:blipFill>
          <a:blip r:embed="rId3"/>
          <a:srcRect l="5533" t="2081" r="3861" b="17748"/>
          <a:stretch>
            <a:fillRect/>
          </a:stretch>
        </p:blipFill>
        <p:spPr>
          <a:xfrm>
            <a:off x="0" y="1"/>
            <a:ext cx="9144000" cy="6858000"/>
          </a:xfrm>
        </p:spPr>
      </p:pic>
      <p:sp>
        <p:nvSpPr>
          <p:cNvPr id="6" name="Text Placeholder 5"/>
          <p:cNvSpPr>
            <a:spLocks noGrp="1"/>
          </p:cNvSpPr>
          <p:nvPr>
            <p:ph type="body" sz="half" idx="2"/>
          </p:nvPr>
        </p:nvSpPr>
        <p:spPr>
          <a:xfrm>
            <a:off x="3810000" y="2514600"/>
            <a:ext cx="5334000" cy="4343400"/>
          </a:xfrm>
          <a:solidFill>
            <a:schemeClr val="bg1"/>
          </a:solidFill>
        </p:spPr>
        <p:txBody>
          <a:bodyPr>
            <a:noAutofit/>
          </a:bodyPr>
          <a:lstStyle/>
          <a:p>
            <a:pPr algn="ctr"/>
            <a:r>
              <a:rPr lang="en-US" sz="3000" i="1" dirty="0" smtClean="0"/>
              <a:t>"I couldn’t stand the pain anymore. If my baby was going to die, then I decided I would have to die, too. But if he was going to grow up, I was going to see him grow up, and I was going to be with my child. I thought that God would save both our lives."</a:t>
            </a:r>
            <a:endParaRPr lang="en-US" sz="3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ox(in)">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ox(i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Myths_Truths.png"/>
          <p:cNvPicPr>
            <a:picLocks noChangeAspect="1"/>
          </p:cNvPicPr>
          <p:nvPr/>
        </p:nvPicPr>
        <p:blipFill>
          <a:blip r:embed="rId2"/>
          <a:stretch>
            <a:fillRect/>
          </a:stretch>
        </p:blipFill>
        <p:spPr>
          <a:xfrm>
            <a:off x="-1" y="0"/>
            <a:ext cx="9204535" cy="6858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660136"/>
          </a:xfrm>
        </p:spPr>
        <p:txBody>
          <a:bodyPr>
            <a:normAutofit lnSpcReduction="10000"/>
          </a:bodyPr>
          <a:lstStyle/>
          <a:p>
            <a:pPr marL="514350" indent="-514350">
              <a:buNone/>
            </a:pPr>
            <a:r>
              <a:rPr lang="en-US" dirty="0" smtClean="0"/>
              <a:t>1.	CDMR accounts for a great part among the reasons for the increase of CS rate. </a:t>
            </a:r>
          </a:p>
          <a:p>
            <a:pPr marL="514350" indent="-514350">
              <a:buNone/>
            </a:pPr>
            <a:r>
              <a:rPr lang="en-US" b="1" dirty="0" smtClean="0">
                <a:solidFill>
                  <a:srgbClr val="FF0000"/>
                </a:solidFill>
              </a:rPr>
              <a:t>	MYTH</a:t>
            </a:r>
            <a:r>
              <a:rPr lang="en-US" b="1" baseline="20000" dirty="0" smtClean="0">
                <a:solidFill>
                  <a:srgbClr val="FF0000"/>
                </a:solidFill>
              </a:rPr>
              <a:t>[23]</a:t>
            </a:r>
          </a:p>
          <a:p>
            <a:pPr marL="514350" indent="-514350">
              <a:buNone/>
            </a:pPr>
            <a:r>
              <a:rPr lang="en-US" dirty="0" smtClean="0"/>
              <a:t>2.	If there is an elective CS scheduled, as a doctor, I have lesser </a:t>
            </a:r>
            <a:r>
              <a:rPr lang="en-US" dirty="0" err="1" smtClean="0"/>
              <a:t>resposnsibilities</a:t>
            </a:r>
            <a:r>
              <a:rPr lang="en-US" dirty="0" smtClean="0"/>
              <a:t> than when a patient is in </a:t>
            </a:r>
            <a:r>
              <a:rPr lang="en-US" dirty="0" err="1" smtClean="0"/>
              <a:t>labour</a:t>
            </a:r>
            <a:r>
              <a:rPr lang="en-US" dirty="0" smtClean="0"/>
              <a:t>. </a:t>
            </a:r>
          </a:p>
          <a:p>
            <a:pPr marL="514350" indent="-514350">
              <a:buNone/>
            </a:pPr>
            <a:r>
              <a:rPr lang="en-US" b="1" dirty="0" smtClean="0">
                <a:solidFill>
                  <a:srgbClr val="FF0000"/>
                </a:solidFill>
              </a:rPr>
              <a:t>	MYTH</a:t>
            </a:r>
            <a:endParaRPr lang="en-US" dirty="0"/>
          </a:p>
          <a:p>
            <a:pPr marL="514350" indent="-514350">
              <a:buNone/>
            </a:pPr>
            <a:r>
              <a:rPr lang="en-US" dirty="0" smtClean="0"/>
              <a:t>3.	Most women prefer vaginal delivery over primary CS.</a:t>
            </a:r>
          </a:p>
          <a:p>
            <a:pPr marL="514350" indent="-514350">
              <a:buNone/>
            </a:pPr>
            <a:r>
              <a:rPr lang="en-US" b="1" dirty="0" smtClean="0">
                <a:solidFill>
                  <a:srgbClr val="FF0000"/>
                </a:solidFill>
              </a:rPr>
              <a:t>	TRUTH</a:t>
            </a:r>
            <a:r>
              <a:rPr lang="en-US" b="1" baseline="20000" dirty="0" smtClean="0">
                <a:solidFill>
                  <a:srgbClr val="FF0000"/>
                </a:solidFill>
              </a:rPr>
              <a:t>[23,5]</a:t>
            </a:r>
            <a:endParaRPr lang="en-US" b="1" dirty="0" smtClean="0">
              <a:solidFill>
                <a:srgbClr val="FF0000"/>
              </a:solidFill>
            </a:endParaRPr>
          </a:p>
          <a:p>
            <a:pPr marL="514350" indent="-514350">
              <a:buNone/>
            </a:pPr>
            <a:r>
              <a:rPr lang="en-US" dirty="0" smtClean="0"/>
              <a:t>4.	As a doctor, I need not be familiar with all the skills in conducting a </a:t>
            </a:r>
            <a:r>
              <a:rPr lang="en-US" dirty="0" err="1" smtClean="0"/>
              <a:t>labour</a:t>
            </a:r>
            <a:r>
              <a:rPr lang="en-US" dirty="0" smtClean="0"/>
              <a:t> because there is always an option of caesarean section or referral.</a:t>
            </a:r>
          </a:p>
          <a:p>
            <a:pPr marL="514350" indent="-514350">
              <a:buNone/>
            </a:pPr>
            <a:r>
              <a:rPr lang="en-US" b="1" dirty="0" smtClean="0">
                <a:solidFill>
                  <a:srgbClr val="FF0000"/>
                </a:solidFill>
              </a:rPr>
              <a:t>	MYTH</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2819400"/>
          </a:xfrm>
        </p:spPr>
        <p:txBody>
          <a:bodyPr>
            <a:normAutofit/>
          </a:bodyPr>
          <a:lstStyle/>
          <a:p>
            <a:pPr marL="514350" indent="-514350">
              <a:buNone/>
            </a:pPr>
            <a:r>
              <a:rPr lang="en-US" dirty="0" smtClean="0"/>
              <a:t> </a:t>
            </a:r>
            <a:r>
              <a:rPr lang="en-US" dirty="0" smtClean="0"/>
              <a:t>Mortality and morbidity in mothers and neonates does not reduce when CS rate was more than 15%</a:t>
            </a:r>
          </a:p>
          <a:p>
            <a:pPr>
              <a:buNone/>
            </a:pPr>
            <a:r>
              <a:rPr lang="en-US" dirty="0" smtClean="0"/>
              <a:t>	</a:t>
            </a:r>
            <a:r>
              <a:rPr lang="en-US" dirty="0" smtClean="0"/>
              <a:t> </a:t>
            </a:r>
            <a:r>
              <a:rPr lang="en-US" dirty="0" smtClean="0"/>
              <a:t>increased rate was associated with higher levels. </a:t>
            </a:r>
            <a:r>
              <a:rPr lang="en-US" dirty="0" smtClean="0"/>
              <a:t> </a:t>
            </a:r>
            <a:r>
              <a:rPr lang="en-US" dirty="0" smtClean="0"/>
              <a:t>for now, rates &gt;15% are not allowed[5]</a:t>
            </a:r>
            <a:endParaRPr lang="en-US" dirty="0"/>
          </a:p>
        </p:txBody>
      </p:sp>
      <p:pic>
        <p:nvPicPr>
          <p:cNvPr id="63490" name="Picture 2" descr="http://t2.gstatic.com/images?q=tbn:ANd9GcSvXSl3kG4KuezUtl2m8uyvklEEOGsRFSFPZFs8xOsJX90YLVPl"/>
          <p:cNvPicPr>
            <a:picLocks noChangeAspect="1" noChangeArrowheads="1"/>
          </p:cNvPicPr>
          <p:nvPr/>
        </p:nvPicPr>
        <p:blipFill>
          <a:blip r:embed="rId2"/>
          <a:srcRect/>
          <a:stretch>
            <a:fillRect/>
          </a:stretch>
        </p:blipFill>
        <p:spPr bwMode="auto">
          <a:xfrm>
            <a:off x="1828800" y="4114800"/>
            <a:ext cx="6019800" cy="16764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82000" cy="5812536"/>
          </a:xfrm>
        </p:spPr>
        <p:txBody>
          <a:bodyPr>
            <a:normAutofit lnSpcReduction="10000"/>
          </a:bodyPr>
          <a:lstStyle/>
          <a:p>
            <a:pPr marL="624078" indent="-514350">
              <a:buNone/>
            </a:pPr>
            <a:r>
              <a:rPr lang="en-US" sz="3200" dirty="0" smtClean="0"/>
              <a:t>5.	There is no specific law against forced caesarean section. </a:t>
            </a:r>
          </a:p>
          <a:p>
            <a:pPr marL="624078" indent="-514350">
              <a:buNone/>
            </a:pPr>
            <a:r>
              <a:rPr lang="en-US" sz="3200" b="1" dirty="0" smtClean="0">
                <a:solidFill>
                  <a:srgbClr val="FF0000"/>
                </a:solidFill>
              </a:rPr>
              <a:t>	TRUTH</a:t>
            </a:r>
            <a:endParaRPr lang="en-US" sz="3200" dirty="0" smtClean="0"/>
          </a:p>
          <a:p>
            <a:pPr marL="624078" indent="-514350">
              <a:buNone/>
            </a:pPr>
            <a:r>
              <a:rPr lang="en-US" sz="3200" dirty="0" smtClean="0"/>
              <a:t>6.	Cost of a woman undergoing normal labor and treatment of its various complications associated with the baby and the mother is anyway equal to the cost of a CS.</a:t>
            </a:r>
          </a:p>
          <a:p>
            <a:pPr marL="624078" indent="-514350">
              <a:buNone/>
            </a:pPr>
            <a:r>
              <a:rPr lang="en-US" sz="3200" b="1" dirty="0" smtClean="0">
                <a:solidFill>
                  <a:srgbClr val="FF0000"/>
                </a:solidFill>
              </a:rPr>
              <a:t>	MYTH</a:t>
            </a:r>
            <a:r>
              <a:rPr lang="en-US" sz="3200" b="1" baseline="30000" dirty="0" smtClean="0">
                <a:solidFill>
                  <a:srgbClr val="FF0000"/>
                </a:solidFill>
              </a:rPr>
              <a:t>[19]</a:t>
            </a:r>
            <a:endParaRPr lang="en-US" sz="3200" baseline="30000" dirty="0" smtClean="0"/>
          </a:p>
          <a:p>
            <a:pPr marL="624078" indent="-514350">
              <a:buNone/>
            </a:pPr>
            <a:r>
              <a:rPr lang="en-US" sz="3200" dirty="0" smtClean="0"/>
              <a:t>7.	In the absence of any obstetrical or other medical complications, CS is desirable than a normal labor. </a:t>
            </a:r>
          </a:p>
          <a:p>
            <a:pPr marL="624078" indent="-514350">
              <a:buNone/>
            </a:pPr>
            <a:r>
              <a:rPr lang="en-US" sz="3200" b="1" dirty="0" smtClean="0">
                <a:solidFill>
                  <a:srgbClr val="FF0000"/>
                </a:solidFill>
              </a:rPr>
              <a:t>	MYTH</a:t>
            </a:r>
            <a:r>
              <a:rPr lang="en-US" sz="3200" b="1" baseline="30000" dirty="0" smtClean="0">
                <a:solidFill>
                  <a:srgbClr val="FF0000"/>
                </a:solidFill>
              </a:rPr>
              <a:t>[17,5etc.]</a:t>
            </a:r>
            <a:endParaRPr lang="en-US" sz="3200"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050536"/>
          </a:xfrm>
        </p:spPr>
        <p:txBody>
          <a:bodyPr>
            <a:normAutofit/>
          </a:bodyPr>
          <a:lstStyle/>
          <a:p>
            <a:pPr marL="1193800" indent="-609600">
              <a:buNone/>
              <a:tabLst>
                <a:tab pos="1143000" algn="l"/>
              </a:tabLst>
            </a:pPr>
            <a:r>
              <a:rPr lang="en-US" sz="3200" dirty="0" smtClean="0"/>
              <a:t>8.	 CS is not associated with better  neurodevelopment of the baby.</a:t>
            </a:r>
          </a:p>
          <a:p>
            <a:pPr marL="1193800" indent="-609600">
              <a:buNone/>
              <a:tabLst>
                <a:tab pos="1143000" algn="l"/>
              </a:tabLst>
            </a:pPr>
            <a:r>
              <a:rPr lang="en-US" sz="3200" b="1" dirty="0" smtClean="0">
                <a:solidFill>
                  <a:srgbClr val="FF0000"/>
                </a:solidFill>
              </a:rPr>
              <a:t>	TRUTH</a:t>
            </a:r>
            <a:r>
              <a:rPr lang="en-US" sz="3200" b="1" baseline="30000" dirty="0" smtClean="0">
                <a:solidFill>
                  <a:srgbClr val="FF0000"/>
                </a:solidFill>
              </a:rPr>
              <a:t>[17,5etc.]</a:t>
            </a:r>
            <a:endParaRPr lang="en-US" sz="3200" dirty="0" smtClean="0"/>
          </a:p>
          <a:p>
            <a:pPr marL="1193800" indent="-609600">
              <a:buAutoNum type="arabicPeriod" startAt="9"/>
              <a:tabLst>
                <a:tab pos="1143000" algn="l"/>
              </a:tabLst>
            </a:pPr>
            <a:r>
              <a:rPr lang="en-US" sz="3200" dirty="0" smtClean="0"/>
              <a:t>We </a:t>
            </a:r>
            <a:r>
              <a:rPr lang="en-US" sz="3200" dirty="0" err="1" smtClean="0"/>
              <a:t>indian</a:t>
            </a:r>
            <a:r>
              <a:rPr lang="en-US" sz="3200" dirty="0" smtClean="0"/>
              <a:t> obstetricians have done more CS than what we are expected to do.</a:t>
            </a:r>
            <a:r>
              <a:rPr lang="en-US" sz="3200" dirty="0" smtClean="0">
                <a:solidFill>
                  <a:srgbClr val="FF0000"/>
                </a:solidFill>
              </a:rPr>
              <a:t>  MYTH</a:t>
            </a:r>
          </a:p>
          <a:p>
            <a:pPr marL="1193800" indent="-736600">
              <a:buNone/>
              <a:tabLst>
                <a:tab pos="1143000" algn="l"/>
              </a:tabLst>
            </a:pPr>
            <a:r>
              <a:rPr lang="en-US" sz="3200" dirty="0" smtClean="0"/>
              <a:t>10.	This seminar was worth listening to. </a:t>
            </a:r>
          </a:p>
          <a:p>
            <a:pPr marL="1193800" indent="-609600">
              <a:buNone/>
              <a:tabLst>
                <a:tab pos="1143000" algn="l"/>
              </a:tabLst>
            </a:pPr>
            <a:r>
              <a:rPr lang="en-US" sz="3200" b="1" dirty="0" smtClean="0">
                <a:solidFill>
                  <a:srgbClr val="FF0000"/>
                </a:solidFill>
              </a:rPr>
              <a:t>		HA </a:t>
            </a:r>
            <a:r>
              <a:rPr lang="en-US" sz="3200" b="1" dirty="0" err="1" smtClean="0">
                <a:solidFill>
                  <a:srgbClr val="FF0000"/>
                </a:solidFill>
              </a:rPr>
              <a:t>HA</a:t>
            </a:r>
            <a:r>
              <a:rPr lang="en-US" sz="3200" b="1" dirty="0" smtClean="0">
                <a:solidFill>
                  <a:srgbClr val="FF0000"/>
                </a:solidFill>
              </a:rPr>
              <a:t> </a:t>
            </a:r>
            <a:r>
              <a:rPr lang="en-US" sz="3200" b="1" dirty="0" err="1" smtClean="0">
                <a:solidFill>
                  <a:srgbClr val="FF0000"/>
                </a:solidFill>
              </a:rPr>
              <a:t>HA</a:t>
            </a:r>
            <a:r>
              <a:rPr lang="en-US" sz="3200" b="1" dirty="0" smtClean="0">
                <a:solidFill>
                  <a:srgbClr val="FF0000"/>
                </a:solidFill>
              </a:rPr>
              <a:t>???!!!</a:t>
            </a:r>
          </a:p>
          <a:p>
            <a:pPr marL="1193800" indent="-609600">
              <a:buFont typeface="+mj-lt"/>
              <a:buAutoNum type="arabicPeriod" startAt="8"/>
              <a:tabLst>
                <a:tab pos="1143000" algn="l"/>
              </a:tabLst>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066800"/>
          </a:xfrm>
        </p:spPr>
        <p:txBody>
          <a:bodyPr>
            <a:normAutofit/>
          </a:bodyPr>
          <a:lstStyle/>
          <a:p>
            <a:r>
              <a:rPr lang="en-US" sz="4400" b="1" dirty="0" smtClean="0">
                <a:solidFill>
                  <a:srgbClr val="00B0F0"/>
                </a:solidFill>
              </a:rPr>
              <a:t>Take HOSPITAL Message…</a:t>
            </a:r>
            <a:endParaRPr lang="en-US" sz="4400" b="1" dirty="0">
              <a:solidFill>
                <a:srgbClr val="00B0F0"/>
              </a:solidFill>
            </a:endParaRPr>
          </a:p>
        </p:txBody>
      </p:sp>
      <p:sp>
        <p:nvSpPr>
          <p:cNvPr id="3" name="Content Placeholder 2"/>
          <p:cNvSpPr>
            <a:spLocks noGrp="1"/>
          </p:cNvSpPr>
          <p:nvPr>
            <p:ph idx="1"/>
          </p:nvPr>
        </p:nvSpPr>
        <p:spPr>
          <a:xfrm>
            <a:off x="0" y="1524000"/>
            <a:ext cx="7086600" cy="4724400"/>
          </a:xfrm>
        </p:spPr>
        <p:txBody>
          <a:bodyPr>
            <a:noAutofit/>
          </a:bodyPr>
          <a:lstStyle/>
          <a:p>
            <a:pPr marL="584200" indent="-406400">
              <a:lnSpc>
                <a:spcPct val="150000"/>
              </a:lnSpc>
              <a:buNone/>
            </a:pPr>
            <a:r>
              <a:rPr lang="en-US" sz="2400" b="1" i="1" dirty="0" smtClean="0"/>
              <a:t>	Each one of us have a moral obligation towards the patient and the country to keep the caesarean section rates down… So…</a:t>
            </a:r>
          </a:p>
          <a:p>
            <a:pPr marL="584200" indent="-406400">
              <a:lnSpc>
                <a:spcPct val="150000"/>
              </a:lnSpc>
              <a:buFont typeface="Wingdings" pitchFamily="2" charset="2"/>
              <a:buChar char="q"/>
            </a:pPr>
            <a:r>
              <a:rPr lang="en-US" sz="2400" b="1" i="1" dirty="0" smtClean="0"/>
              <a:t>Never opt for a CS unless medically or otherwise indicated!</a:t>
            </a:r>
          </a:p>
          <a:p>
            <a:pPr marL="584200" indent="-406400">
              <a:lnSpc>
                <a:spcPct val="150000"/>
              </a:lnSpc>
              <a:buFont typeface="Wingdings" pitchFamily="2" charset="2"/>
              <a:buChar char="q"/>
            </a:pPr>
            <a:r>
              <a:rPr lang="en-US" sz="2400" b="1" i="1" dirty="0" smtClean="0"/>
              <a:t>Try to follow the guidelines!</a:t>
            </a:r>
          </a:p>
          <a:p>
            <a:pPr marL="584200" indent="-406400">
              <a:lnSpc>
                <a:spcPct val="150000"/>
              </a:lnSpc>
              <a:buNone/>
            </a:pPr>
            <a:endParaRPr lang="en-US" sz="2400" b="1" i="1" dirty="0"/>
          </a:p>
        </p:txBody>
      </p:sp>
      <p:sp>
        <p:nvSpPr>
          <p:cNvPr id="12290" name="AutoShape 2" descr="data:image/jpeg;base64,/9j/4AAQSkZJRgABAQAAAQABAAD/2wCEAAkGBhQSERUUExQUFRQVGBcVGBUXFxcVFRQUFRUXFBcVFxQYHCYeFxkkHBcUHy8gJCcpLCwsFR4xNTAqNSYrLCkBCQoKDgwOGg8PGjUlHyQsLykpKSwsNSkpKSoqLywpLCkpLS8sKSkpLCwpLikpKSkpKikpKS4sKSwsKS0sLiwsLP/AABEIAMIBBAMBIgACEQEDEQH/xAAcAAABBQEBAQAAAAAAAAAAAAAEAAECAwUGBwj/xABREAABAwEEBAgGDAwGAgMAAAABAAIRAwQSITEFQVFxBhMiYYGRobEyUnKywdEHFBUkMzRCU2JzkvAWI1SCk5Sis8LS4fFDY2TD0+Jlg0R0o//EABoBAAIDAQEAAAAAAAAAAAAAAAAFAQIDBAb/xAAxEQACAQIEBAQEBwEBAAAAAAAAAQIDEQQhMVESExRBBTJxkSIzYYEjQlKxwfDxoQb/2gAMAwEAAhEDEQA/APUtL/CncO5BOKN0v8Kdw7kGuyHlQpq+dg5ftTtcpPYo3CFqYjFpUTTvKYtIThwzQCVwKvYCheJIW2TIQ76UHJVubxyBKFlJWxZbBhinslMLQY1ZykbRjcpZZ4RDWqQCeFk2bKNhoShSup4UFrEITEKd1MQgLFT2Sga9nWkQqntVkykomBXsxCGLFs2rBAPZOQWtzKwE5qqdSRbmKDlJVgL6Spc1HVAhXtUgUJoVl1NCLBcjCcNSSCAuNCeE8JQggYFFaMd+PpfWM84IUojRfw9L6xnnBQ9C0dT01JOkuIYGBpf4U7h3IIlG6X+FO4dyzKrnDnXbBZIUVfO/UqqVcc0hbozVVR4OaGqELWxkgp1cHJTbUhZ4kZK5tpOsAqGaxiHNtCKpEFZN7YpMqkLNmsUbTaA1IuiFiUrYUUNJQMpWU2krs2gruyNkBShZDdMfR7VMab+j2rk6inudapS2NWEoWV7ufR7U/u79HtR1FPcnlSNSE0LL93vo9qXu79DtR1FPcOVI0nBUvCD93Po9qb3Yn5Pap6mnuVdGRKvSlUcVCKsFo42kypEXxMZxjtV4s0rpUk1c53HOxh1qaFcxdG+zhCPsIV1IzaMltmJVNWyFazqRGCretEzJmG+gqixbLmKio1qukZuVjMLEriPuNVde0UwTLWjEjwyMt5Q0SpXA4TFFtq0yJDSRtD5HXBUTUpTEOB2X2z1XVWxa4GUTov4el9Yzzgq3wXENBAEZkE4idQCI0ZT/AB1L6xnnBVayLxeZ6UkkkuIYmBpf4U7h3IEhG6Y+FO4dyCC7YeVCir536gdakgazVoW20hkS2Z5yIQfujSPyep49S0uVUSi8U7SrhUpH5L+gtPoTzT2vH5o/mVXc2ViVIqRaqqVVpc4NkhsCSIxInKSiZVGaIiFMnBMFItwKwqq8Gvob08pIUJSleTJGNDcsOg2PptcS6SNUR3LN4Q2iy2K5x7qovzdugO8GJ1YZozSOmzZNHiuGh90N5MxMujPpXlfDLhsbeKYNLi+LLj4V6b0cw2LerKnTh9bDTwnwurjailJfh3abTV1l/nY9B0BpWx2yqadF1Yua0vJcA0QC1uzPlBbtbg+wNJl+AJ1ahOxeK8EeFBsFZ1VrBULmGnBN0AFzXTgD4o616zwQ4Vut9mr1HMay44sABJw4trpJPlFFCdOorNZmni/hNTByc6a/DySbavd/3YAJTtd3pkgFgJjW4Ot960Pq29oWoQs7g8PetD6tnmhaLzgU5h5UcD1ZTVCzq1pLTkhncJv8v9r+ioq6ba4RcI6R6l0KD2OWU4vuTr2+dUIR1rKrdaGHU/sUDUZ9P9n1q6TKNxFVtRQzqivNza/qHrQ9oLQQBeJM5gDKNhO1WzK5CpP5Q3jvUamj+Nq4sDw1rswCAXOG3XAKez+G3eO9UWys8OAYGYgk372ogYXd6khoLtdK6LobENwaBEYZABNYtCNpMltJjDcxLWsByBMkYnEIAPr/AOR1VD6VKm2uSBNASQPAedflouRYuHhu3NPnD0I3Rvw1Ly2ecEIcKh8nucfWi9G/DU/LZ5wRLQmOqPRkk6SXjQ5/THwp3DuQSM0x8Kdw7lm1XEZLtgvhQnq+d+oFppkiNocOsQg6ehrHdANKgSAASaAxIETkrdJ1HGmT8oB0RnN3DplAM4PWiB+NtAPk0j/tqzLxVy226Pp1XBr4NMOnJ0HkkDAQcyFKz8HbK1wcGUZBkEh0gjEEXhmoW+k9ouMPLlrQXNvGSQCS0RJzyhRZoauCDUtN0YSOKp05HMXklRJxWpPFwq7YXos8uqOdh/Zj0LWp2aVm6NoxUeTdg3IIcDlenI7l0lnpNVHJPQtTkpL4WBix86iaGpbPEhRdZgs20zpSaOdCcBO9kOI2EjqKjKQ6DRZmtpTQjrXo7iGuDC8N5TgXAQ+cgRsXlXC7gK/R7abn1m1OMJADWFkXQDiS4zmvV7Fp4MY1twmBEyMVmcJKVC3NY2sypDCSLlS7iQAZw5lvUVOpD62GfhfiVXBVEm3y7ttK2eX+dzy/glwZNvrmi2oKUU3VLxYXzdcxsQHN8fOdS9d4J8Ejo+z1qZqirfJfIZxccgNiLzpy2rJ4PaJstiqmrRp1b5aWcqqXC64tccI+iFv1eEYc0i4RIIz2iNiKKp045vMv4t4pVxs2oNqnl8Ltqv7uYqUpgk7JYCo3dAj3rQ+qp+YEaHLk7Bw0o0qFJji0FtOm3lVGNyYBrKKbwtD7pa1pa4t5QdeF0uAJEDHCU8hCXChXKpG5mNsjXVrtR7mMBfJa4NMjISQUS/Q9m1Wmt9un6aaH0swis8ASS8ACYBLnADHVmmOh7T83T/TH/jXS7a3OVX0SHdomlqtNTrpH/aVD9FjVaXdIpf8AEpu0ZaB/h0v0x/4kO+jXH+HT/Su/4kZbkZ7DnRzvyn9lnopqu0Dlt/O/hTN46QCymMfnHHs4tSqeG3c7+FW7Ed9CVmHLbvHepsAmS0OMRjewEzqISs7eW3eh7RYjVcxoa5w5TjdLhkABJaQcyhA9cg3jG/Ns/b/mUm1h8239v+ZUNsPFNDbpbmYMknHOXElRsXB6nVLn1KV+XGL0kQABg0mIz1IyIbYmUy6q3na7vaVtaOsJFRhw8JveEBRp3LQwRA5bQMgBckCOhbtl8NvlDvCiTyK/mR06SZOuAbnNabqRWO4dyzqhlaGnKINY7h3LNfTIXfDyoTVfO/UC0k66ydl49Qn0LPY+vAPtWrjjyXUXZ818LS0jTDmQZgyDqMEQUrTpOKRutDSeSCCScsc9g7wq1J8EXIpUqxpU3OXYEq27i8GeH8p2BunW1uqRkXdW057nEmSZJ1nE9aZJJpzlN3Z4+viJ15cUn9uyECtXROmzTcL3Kb2/f77spJRGTi7orRrzoy4oOx6XZ6oc0OaZBEgq6FynBHSGJpE/SbvGY6Rj+aV1TV3xlxK57/B4hYikqi7/ALnO29sVX756wD6VKwWQPJBnAThvU9MtiqecNPo9CrsNvZTcS8kAiBg52IP0QYS6MVzrS0uNZN8u8dQ/3GZ9LrHqWVZKd54acOU5pjmcR6FqfhDZ/nR0hw7wsihbGB5qCXMFR5loLpBe44ACTmtq8Ka4eHfMwozqO99jabodn0j0+pZbKYdWcz5IfcEZgXW+mUaOEtDWag30a4/gWXQtwD3VQ1zgaj3AAAOILiBAeWxhthTWVJJcNtQpOo2+LY3GaJpjUev1LnadWaQccyy90lsrTqcJCQQLPWmDm6gMeiqVmBkUoOYZHU2FjiOXlwGlDjz4zd0Foyg2z0S2lSaTTpkkMYCSWAkkxJJM4rB4QUvxlQDWJEbsFjWLSF9jRTbWrENaPxdKpUAIAEXwLg6SjRSqD4Sk6kTk15YXEbYY5wG4mcE5pRUe4tqzcuwbpOrNQVB8prKg3kBwPWq/dx/zg/Z9SptLb1GmPoOpn81zmd0LRNrsv5NT/R0vUr9lkZ93nYD913+OOpvqTHSTjrb9lnqV732U/wDxqf6On6lCbL+TU/sU/wCVT9g+5T7dP0Pss9SFqDlt3O/hRxbZvyan9in/ACoXiy54gan9GLVPYq39SdmPKHT3FDvtBButp1XkAE3G3gJmJM8xWjRogSZBMHYdRUNHVGsLy4nlXRAE4NnWSPGKE9iikpZoA45/5PaPsNHe5Pfqfk1fqp+motz3Tp/T6h/Ml7qM2P6m+tF2SZdmJFSkXNLTe8ExIljhBgkdq6Sy+G3ym94XPWmsHVWOExfp55+EB6V0Fk8NvlN7woloH5kdQkkkuAbnIcIdMUmWgse8NdDTBkZjbkqaNqY/wXNduIPcuW9kX4+/yKfmrmJxwXK/EJ05ONrpCKtUtUkvqei6aBNMxnBjUZumMVkWuzCmG0wXEASS55qEudnyiTIwXOUtK1W5VHRsJvDqdIW22uXsY44ktE6sQSDgNymeMVePDawr8Tq3ocK3Enc2ImMRIEgmNsAyM9aZDmmeNbAku5PX9wuduwrwWEWJ5kfzKLlFbtdvYmK5dUc2AAAIgRMk4nbqVl4SQCDGcTgdmIQhtUVy1gbUcS284E3WMBkkuiMdWcxhhJSstRrByntDqjzdbrIDQOvA4ZxjgM6xl2Z6DxLwlcFStTWa4fhj+X4fi4l20uH0bYaThUbMtIOALjBN0gNGJME4Ba44UWg+DStR3WWqPOYFiOeRBGYLY332gdq6c8Iqv0eo+tNMIm4uxh4LK1KSbev8FNntlWpJq06zDkONZcJHMNcT2q9jCcBiY2epQOkn1SL0YTECM49S0NCj8Z+ae8Lir071+F9z19Ka5XEgdthqamu7lW2i5zy0SXAkFuGBGa6iFhWPC1P+sd20wfSpqYZRtnq7FYV3K+WiKn6NqBpcQAACTjOAEnLWq7PZXVMWtnnkYSF0doZLHDa0jrBCyeDldop4uaJDMyB8nnUyw8VNR3CNeTi3sD1tGvY1z3QA0Fxxkw0ScEBazDHeS7zSuj0raGGhVF9uNOp8oeIedc5bcabz9B3mlZV6SptWNKNRzTuG6O4RtZQpMuudcpsbOAGDANpQeldJisQbt2MM5kdSH0dwbtNSkx/G2em1zGuAFOpUcAWgiZewTCttXB99Bt51Y1Zwji202jnEEk9JTqHArWFdTmNO+gKw8gjY89TmtPeHImxaBq1WB4rU2h04cS5xEEiJ40TlsQbTiRtAP2TH8ad1uu4Gpd5r8dkrVp9jFNd0aP4LVPygdFH11Cl+C7tdof0U6Y7wVku0ozXWZ01G+tVnSlL52n9tvrUcL3LcS2NWvweutLnWitAEnCiP9tY1e0F2GN0ZD0na7n6oCm62sc11x7XHCbpBgTzbkMXgEDbO6AJS3F1Gnw3yEHiDq4issPSXa9t/8Q7TGSIpMqVXBrH3MHEuuh0xAAAO89SBo15DZzdJwGED+4CLstcse1zcDMajnyde9Y4eo4zVu5w4fm4PEqEu7t9Hna/voHe0nUwA95eTJkhowwwAaAq7Pow1XPJrVWBrg0NZxYHgNdN5zC7WdaIr2lz4vGY5gO4JUbU5ghpiTJiMTlPYE6tkepKrXZBSaAC90Frpe686Q8HNbtmqO41k+O3zgsHSFdz2OLiTDT3Sujspl7PKae0KHoR3R1aSSSXjg8h9kce/3+RT81cyum9kf4+/yKfmrmUkrfMfqeer/Ml6jLb0VWmlGthI6HYjtvLFV9itXFunMHAjaPXrUU5cMjgxNLm03Fam1XrOaOSARMnxoGoc27HLchrS8PZLTB25kThPOjGuBAIMg4g7Qh69kGLhhrI1H1HnXRNO10aeCY2lGtTpVY2knaMlk88rS3WeuqKKVrAaaVjbycQ+0PxvE4OxmXOOsNPMXjwVbY9HNp8rFzyIL3eERsEYNb9EQN5xVlhP4tu7+ytqVA0FziAAJJOQAWi3F/iGOq1JyoRygm1Zd3fWT1k39Qe220UzTkEy68QMDDMZ+1cRlHTtJ2ZLfKHpbK5qvaTUeXkEamg6mjKecySd8alGVRYypSdoaDDCRdCmo/dnc2C0Nc7kua7cQezNaFSmHCDO3BzmnraQVwugXxaKZ546wQvQ7KeW3ym94RKs60uJ5M9PgKnFSd+zBWaOnwTW6Ktf0PUX2JvKY5t7HlB5NQ3sMy8kzgF2ULmLQIr1frJ62Md6VvWpOEU73OinUUnoAe41L5il+jZ6lY+wsMB1NpgACWgwNQEjJdnC57THxn/10/3lVRUocEb3JhW4nawFT0BP+Az9GwehD29sU6u0NqA8xa0gjrC7YridJn8XaDz2jz6iitRVNJ3Jp1XNhVj4QFlJjAyQxjWyXZ3WgTgOZVW3Tbqjbpa0DplZnGNAxfTG97B3lQdbaQzq0vtg+bKc8dGPde4llUb1ZZGI3Edk/wAKlSawEk02uJOZjUAIyQjtL0B/ig7mvPNraFQ/hFRGXGO/Na3tLj3KksXQWsinGl3NptrAypsHX61MaVeMg0dB9JXNv4Tt+TSJ8p/oDfSqH8J36mU29Dnec6OxYSx9BaZlXWW50Wkba+oyHGQDOQCw7RQJM5x8knDKMNiBqafrkeGBPitY3tDZU7NpcRD89oEg7wMQuCtiKdaV0rCrEzrU6vPoa2s1uv5LadUNdk5zg26yngDiZJc4YNYOTjmcgjrO0lzQYnwjjA5O/wCkWrNdpBjC8wSSQRAiRdESTlr5+ZZtauXkl2fYBsCxjVVOz1NMUnWxfG4WUbZ927L/AJ/btna4eMwb3sHeUPV0lRbnVaeZt5562i72rjoTgrol4nUeiR1857HSV+ENGCA2o6QR8lmf2kZorhZerUWcVE1KbZvyfCaJ8HFchKP0APfVD66l+8asOtrSavIiNSTkj3VJJJMz0J5B7I59/v8AIp+auaC6b2R/j7/Ip+auYSSt8yXqeer/ADJeo8JgnlILIxLrNbXMyxGtpyPODqP3grRpaTa8FsOBunMSMBPhD0wshE2Hwj5Lu5aRqNKxbDYenLFU5tZ8S/cuo6Ya1gAa9zgIgCBPlOgdUoO1Wl9Qy6ABiGCboOoknwj1AahrVQHp705Uyqt5GU8NThWnJLO7/cRSSCULIuEWN92ow7HNPaF6JJzBgjI5wRkY1rzQGF6PRfLQdoB68VpTHXhbykvQJGlLT87TO+j6qgVAe8uc5zml7jMtbdAIa1o5JcfFBzxXS2TR9O603BJAOOOYnWsnT7QKzABA4txgYZvb6kwqQnwXkxjCUOKyQKdIWn5/qpU/TKpcXlxdUqOe4gNmGtgNLjhcAx5RxXWULM242WjIahsWHUpD225sYF7MNUGmzVskFFSE7K8tQhKN8kZ/Fv1VrQf/AHVPWhdIsu0KoxkNqTJJdJDiSScSZJzXeMogZADcIXC6YP4m0HabQf8A9KipWpuCV3cmE1K9kefJFOUxS48mIJpUmpFACCRTJSgBJQpBMAgCddwLsMcGjpDRgqwpBPTouOQJ3AnuU66GlSfHJyIFIq02R/iP+y71Je1H+I/7LvUp4JbGZWAj9BfGqH11L941APYQYII5iIPUj9An31Q+tpfvGoj5kWh5ke6pJJJ8elPIfZG+PP8AIp+auZhdN7Ix9/v8in5q5lJK3zJep56v8yXqIhNKSRKyMR1bZqwaSTORyEnEbFSFJGhenN05qa7O5BhkJyEmqSGROXFJy3IhIpJ0FRl6BoepNCmfot7BHoXn67fgy+bM3mLh+0fWrw1Gnhj/ABGvobtPTloaA0MokAQJL5gYCcM0PaLTUqvvvFMQ26Ay8dZJm90JQdhSA5l0urJrhbHihFO6Lhpm0jDjKP6F+755UOrVHPL3PF83Ycxl27dmDDy8E469ieN6VwodSTybBQitEX09LWkZVWO8ukD5jmLJ0o0izVb2JuvJIECXEuOEnCTtR4adh6kFpse96uHyColOUlmw4Ur2OBKYpJLkPHiTpikCgB4SSCZAClOUxKtsvht3jvlWhHjko7uwFUq1w5DRjiS4xOQhoy5y7qRbrYQJLyBtLsO1M20k4hxPOD6l7Kh/56VKT/Fzs0ss1fK+u1zleIVtB9HWR1Qspti843RJgTOso99joOFUUK/GOo4uBDWh7IJc+kQ4l4BgYgZoOjbHse14cbzTLSeVB3HBX1dMUm8YKVKnSfVi+QWnk3SCxjbo4tpkExsCbSpYujyYQknFZSb7nVhZYJ0a3PUuO3wW0v8AUyK45RRmgPjVD66l+8ahrSMQidAH31Q+upfvGrxni1Ll46a3afvmVw7uonuySSS6T1J4Jbre+u8vqvLnkAFxgHDAZCIQxGE4/fnUsNcj79yg+NWWro1qjpxeqM3Tg82l7DYpEO3omxnEkYQABB2kegFblPR8CnxlpFN9aSxhMy26HBz3B0UwZgXoyXdTwFF0ubUkopuyyOOUm63Jo0eNpXdtvY5gzqkncmLjz9WS0NKVKlN1xzntcHFrgHmQWyCJB2wgqt5zGmXOIkYku58zvU1/D6VKTimm0r6Zfv8AcrQqxqpSdNJN2/uX2KuMI1+n0YKIqnb6+hM2Pv37+ZO10bN8kc2C4OXDZex3cqn+lew5eYGMelQfWI1/fvSI2Tvz7VQRtx3I5cNl7Byqf6V7FlS0O2/fYFJ9Vx+U6AMAHkQOjCVCcZ/tz4lQc4jp259uSFTiuxMYRi7pD3z47/tO9BUBVd41SPLd61K6VXfg4f0U8K2L3HNd3jv333T3pzWPjvHPfce4qDhnHRtj0pEH0HCJyw58UcK2C4m1neO/D6TvWo+2Xa3OI8t3VmoT0d/SmIJ5+9HDHYC19vdqOWeWKi621PGPUMlXl99epRjZ6vvPMo5cNl7GfKh+lexZ7ffHhEdWKR0g8fK+/UqY6PvtTGeogdmeSOXDZewcqH6V7Fot1Q5OO7D1KPujUBgv7o64yVLhO8Tv3FRPTGv0YI5cNl7ByofpXsXnSb9Tz0gIrRmkncay+8hk8oxkADOCyn4k/f8AsmHT3qYwjF3SIdGm1bhXsbGlNLt4+mG1Wtpuc2nxpbebSD3Q+qWuzIbGBwxSbpJtK3VaTbSLRQa2RVhuJIBu8gQSDhhzrFcxrpBGB1HAKqnRDRgIHNh1rqeInz1X7mXSU+VyrZHYVNO0oMPxgxyXZ6tW5Y1C2tdZbRUNsbRq0I4ugWMLq5LQ5znOPKN4ktAGUY7TllmsdOcDYqn2RpMloLueFfGYueLsppZFMNgadC9s77m0NO3rKzlkVsCRGqThMRlCFo6brsc1wqOa5pDgYBMgyHYjUgBPTvTRH3k9awrT5zTmldJL2NaeGp072Wrv/h1LPZO0iM7XU6qX8iS5QpLM6D1g8L9tjsP6Ce28s9ul4tBrcTQP+UWfihLYwZOGXWUBfg83ZG7GQq5xjb1z6kAblt0vx7R+JoUocfgWXL2AxcdeZjpT+3bPU4s1qIqPpAt5Lmhr2hgYxtVsEuuxOBGaw9JWoMpayGglwbImJcWh2WOAWbWrPpMsdbjrPUFqMGhTbddQEDXeJcBMGYxGtOJ18PGlToVYcS110bzFdKOKjWqYihNwecfVWsdPaLY573VD4TyXGMBLjJjYJVTqxzJBjxoI6nYKg2xnjDtWaHCva6dAVaVG+HHjqjb7WtbGDGEgFxMyTqHMnGLxVDD0+Oyfawmw2GrVqnC213ubN7mb9hnqVtPhjdAb7TsLoESaEuMYSTezKwOD2kA7jWVKlMinVNMVG+A8AkX2jYRj0hSqgYwZEmCNYnMJNj69KtShKCs87q386DjA0atKrOM3dZWdzT0twj9sMuGhZqUEOvUqVx2AIgmThjlzK+zcLblNrfalifdAbefQlzoAEudexJzWFvkdk/0wUHxqGGroSganRjhr/otH/q/pvLLsWmjSrVKnEWepfnkVKYdSZede5DJF2MhzYLOc/HVgkDv68taAOjdw3Oqw2An/AOvqy8ZZ2l+EJtDQ0WezUbpm9QpcW7KILrxwxlZTnDr55UOLJ356kAdFS4aXGtabFYHQAJdQlzoES43vC2ypjhz/AKHR272tntjlLmWkc3q596QdGzfiObBAGlovTXEPe/iLPUvzya1O+xuN7kNkXc43BaL+HUf/AAdG/q//AGXNkbOvPtVB58UAaunuEBtIaPa9nols40KXFl0gCDiZGGC1Bw3gD3jo44a7PiRvvYlcxOM/2/soudHTtz9KAOo/Dv8A0Gjv1b/ssjQnCD2uXk2ez1w6Ph6YqBkSYZiLs3uwLNu/eP64qF7HDn9WSAOn/D4T8Q0b+rD+dZenNPC0lvvezUbk/AU7gdMeHBN6I7Sspwz7Br60nTh1Y6+adeKAOobw9z94aN5/e3/fFVv4fSD7w0aNWFnxE7OWuW+8a96aJ5+ztQBraE4SCytcBZrLWmDNenxhESOTiI59y0z7IH/j9Gbfivb4S5U4YZbd+pR++of31oA1NMcIfbFSnUNns1Hi8m0qfFsfyg7ltk3so3FazvZC/wDH6L/VezwlynZuGH9FE79iAOntHDu+1zPaGjW3gWy2zQ9t4RLTewIzlZ+geE3tRjme1rHXl16/Xpca4ckCGukQ3CY2krGIneJ37jOpNG/D7jBAHXH2R4y0foz9V/7pLj3uxzTIA720WV9N92o1zHD5LgWmDkYIVTTn37IXUeyMPf7/ACKfmrmEvni3GTVhZUxsoTcbaEH44QMc9c7+ZAWbQNGm8vZTAdjjJMeSDktJMVXrZbFOvlsVg6jPV2bkHbdFMqgCo0EdOG3EYhaKSOtlsHXy2AqNkaxoaxl1oyDZ1554npUi1x1Ec2MIsJSjrZbB18tgF1M7D0DBOaXN2HrRiSOtlsHXy2AeLdsJ6xjtkphSds7Md2K0E0I62WwdfLYzuKcPknEbOxRfRdOAMbIJxWnKQR1stg6+WxlCg7xTzSMd6r9ru8V3UVsynR1stg6+WxjcQ7W13UVE2Z0eC7q+5W0AkUdbLYOvlsYftV/iu6j3pjZXj5Lj0f03LeTQjrZbB18tjANlfqa6dpGpMLK/xXDcMuldClCOtlsHXy2OcNkf4jseYnr51EWR/iu+ycemMF0iSOtlsHXy2OcNif4jh+afUoVLE/xHH80+hdMUkdbLYOvlscs+yVPEf9k9Q5lP2jUjwHbYg9Urp0kdbLYOvlscp7Qf4j/sk+hQNhqa6byNx9S62UijrZbB18tjkTYanzb48k96sZouo4hopPJJDQA0uJJwAAjErq0foH41Q+tpfvGqVjJN2sTHHSbSscn+Btt/I7V+gf8AypL6ghJMRqeR+yN8ef5FPzVzG1JJI63zJep52v8ANl6iTFJJZmRLUmCSSCBHNJMkoAScJJKSRJJkkAOUimSQAgkkkgBwmCSSAE1SckkhgMnSSUALYmTJIARTlJJSA4TBMkoASRSSUgOUdoH41Q+upfvGp0lMPMi0PMj3UJJJJ+elP//Z"/>
          <p:cNvSpPr>
            <a:spLocks noChangeAspect="1" noChangeArrowheads="1"/>
          </p:cNvSpPr>
          <p:nvPr/>
        </p:nvSpPr>
        <p:spPr bwMode="auto">
          <a:xfrm>
            <a:off x="0" y="-884238"/>
            <a:ext cx="2476500" cy="18478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2292" name="AutoShape 4" descr="data:image/jpeg;base64,/9j/4AAQSkZJRgABAQAAAQABAAD/2wCEAAkGBhQSERUUExQUFRQVGBcVGBUXFxcVFRQUFRUXFBcVFxQYHCYeFxkkHBcUHy8gJCcpLCwsFR4xNTAqNSYrLCkBCQoKDgwOGg8PGjUlHyQsLykpKSwsNSkpKSoqLywpLCkpLS8sKSkpLCwpLikpKSkpKikpKS4sKSwsKS0sLiwsLP/AABEIAMIBBAMBIgACEQEDEQH/xAAcAAABBQEBAQAAAAAAAAAAAAAEAAECAwUGBwj/xABREAABAwEEBAgGDAwGAgMAAAABAAIRAwQSITEFQVFxBhMiYYGRobEyUnKywdEHFBUkMzRCU2JzkvAWI1SCk5Sis8LS4fFDY2TD0+Jlg0R0o//EABoBAAIDAQEAAAAAAAAAAAAAAAAFAQIDBAb/xAAxEQACAQIEBAQEBwEBAAAAAAAAAQIDEQQhMVESExRBBTJxkSIzYYEjQlKxwfDxoQb/2gAMAwEAAhEDEQA/APUtL/CncO5BOKN0v8Kdw7kGuyHlQpq+dg5ftTtcpPYo3CFqYjFpUTTvKYtIThwzQCVwKvYCheJIW2TIQ76UHJVubxyBKFlJWxZbBhinslMLQY1ZykbRjcpZZ4RDWqQCeFk2bKNhoShSup4UFrEITEKd1MQgLFT2Sga9nWkQqntVkykomBXsxCGLFs2rBAPZOQWtzKwE5qqdSRbmKDlJVgL6Spc1HVAhXtUgUJoVl1NCLBcjCcNSSCAuNCeE8JQggYFFaMd+PpfWM84IUojRfw9L6xnnBQ9C0dT01JOkuIYGBpf4U7h3IIlG6X+FO4dyzKrnDnXbBZIUVfO/UqqVcc0hbozVVR4OaGqELWxkgp1cHJTbUhZ4kZK5tpOsAqGaxiHNtCKpEFZN7YpMqkLNmsUbTaA1IuiFiUrYUUNJQMpWU2krs2gruyNkBShZDdMfR7VMab+j2rk6inudapS2NWEoWV7ufR7U/u79HtR1FPcnlSNSE0LL93vo9qXu79DtR1FPcOVI0nBUvCD93Po9qb3Yn5Pap6mnuVdGRKvSlUcVCKsFo42kypEXxMZxjtV4s0rpUk1c53HOxh1qaFcxdG+zhCPsIV1IzaMltmJVNWyFazqRGCretEzJmG+gqixbLmKio1qukZuVjMLEriPuNVde0UwTLWjEjwyMt5Q0SpXA4TFFtq0yJDSRtD5HXBUTUpTEOB2X2z1XVWxa4GUTov4el9Yzzgq3wXENBAEZkE4idQCI0ZT/AB1L6xnnBVayLxeZ6UkkkuIYmBpf4U7h3IEhG6Y+FO4dyCC7YeVCir536gdakgazVoW20hkS2Z5yIQfujSPyep49S0uVUSi8U7SrhUpH5L+gtPoTzT2vH5o/mVXc2ViVIqRaqqVVpc4NkhsCSIxInKSiZVGaIiFMnBMFItwKwqq8Gvob08pIUJSleTJGNDcsOg2PptcS6SNUR3LN4Q2iy2K5x7qovzdugO8GJ1YZozSOmzZNHiuGh90N5MxMujPpXlfDLhsbeKYNLi+LLj4V6b0cw2LerKnTh9bDTwnwurjailJfh3abTV1l/nY9B0BpWx2yqadF1Yua0vJcA0QC1uzPlBbtbg+wNJl+AJ1ahOxeK8EeFBsFZ1VrBULmGnBN0AFzXTgD4o616zwQ4Vut9mr1HMay44sABJw4trpJPlFFCdOorNZmni/hNTByc6a/DySbavd/3YAJTtd3pkgFgJjW4Ot960Pq29oWoQs7g8PetD6tnmhaLzgU5h5UcD1ZTVCzq1pLTkhncJv8v9r+ioq6ba4RcI6R6l0KD2OWU4vuTr2+dUIR1rKrdaGHU/sUDUZ9P9n1q6TKNxFVtRQzqivNza/qHrQ9oLQQBeJM5gDKNhO1WzK5CpP5Q3jvUamj+Nq4sDw1rswCAXOG3XAKez+G3eO9UWys8OAYGYgk372ogYXd6khoLtdK6LobENwaBEYZABNYtCNpMltJjDcxLWsByBMkYnEIAPr/AOR1VD6VKm2uSBNASQPAedflouRYuHhu3NPnD0I3Rvw1Ly2ecEIcKh8nucfWi9G/DU/LZ5wRLQmOqPRkk6SXjQ5/THwp3DuQSM0x8Kdw7lm1XEZLtgvhQnq+d+oFppkiNocOsQg6ehrHdANKgSAASaAxIETkrdJ1HGmT8oB0RnN3DplAM4PWiB+NtAPk0j/tqzLxVy226Pp1XBr4NMOnJ0HkkDAQcyFKz8HbK1wcGUZBkEh0gjEEXhmoW+k9ouMPLlrQXNvGSQCS0RJzyhRZoauCDUtN0YSOKp05HMXklRJxWpPFwq7YXos8uqOdh/Zj0LWp2aVm6NoxUeTdg3IIcDlenI7l0lnpNVHJPQtTkpL4WBix86iaGpbPEhRdZgs20zpSaOdCcBO9kOI2EjqKjKQ6DRZmtpTQjrXo7iGuDC8N5TgXAQ+cgRsXlXC7gK/R7abn1m1OMJADWFkXQDiS4zmvV7Fp4MY1twmBEyMVmcJKVC3NY2sypDCSLlS7iQAZw5lvUVOpD62GfhfiVXBVEm3y7ttK2eX+dzy/glwZNvrmi2oKUU3VLxYXzdcxsQHN8fOdS9d4J8Ejo+z1qZqirfJfIZxccgNiLzpy2rJ4PaJstiqmrRp1b5aWcqqXC64tccI+iFv1eEYc0i4RIIz2iNiKKp045vMv4t4pVxs2oNqnl8Ltqv7uYqUpgk7JYCo3dAj3rQ+qp+YEaHLk7Bw0o0qFJji0FtOm3lVGNyYBrKKbwtD7pa1pa4t5QdeF0uAJEDHCU8hCXChXKpG5mNsjXVrtR7mMBfJa4NMjISQUS/Q9m1Wmt9un6aaH0swis8ASS8ACYBLnADHVmmOh7T83T/TH/jXS7a3OVX0SHdomlqtNTrpH/aVD9FjVaXdIpf8AEpu0ZaB/h0v0x/4kO+jXH+HT/Su/4kZbkZ7DnRzvyn9lnopqu0Dlt/O/hTN46QCymMfnHHs4tSqeG3c7+FW7Ed9CVmHLbvHepsAmS0OMRjewEzqISs7eW3eh7RYjVcxoa5w5TjdLhkABJaQcyhA9cg3jG/Ns/b/mUm1h8239v+ZUNsPFNDbpbmYMknHOXElRsXB6nVLn1KV+XGL0kQABg0mIz1IyIbYmUy6q3na7vaVtaOsJFRhw8JveEBRp3LQwRA5bQMgBckCOhbtl8NvlDvCiTyK/mR06SZOuAbnNabqRWO4dyzqhlaGnKINY7h3LNfTIXfDyoTVfO/UC0k66ydl49Qn0LPY+vAPtWrjjyXUXZ818LS0jTDmQZgyDqMEQUrTpOKRutDSeSCCScsc9g7wq1J8EXIpUqxpU3OXYEq27i8GeH8p2BunW1uqRkXdW057nEmSZJ1nE9aZJJpzlN3Z4+viJ15cUn9uyECtXROmzTcL3Kb2/f77spJRGTi7orRrzoy4oOx6XZ6oc0OaZBEgq6FynBHSGJpE/SbvGY6Rj+aV1TV3xlxK57/B4hYikqi7/ALnO29sVX756wD6VKwWQPJBnAThvU9MtiqecNPo9CrsNvZTcS8kAiBg52IP0QYS6MVzrS0uNZN8u8dQ/3GZ9LrHqWVZKd54acOU5pjmcR6FqfhDZ/nR0hw7wsihbGB5qCXMFR5loLpBe44ACTmtq8Ka4eHfMwozqO99jabodn0j0+pZbKYdWcz5IfcEZgXW+mUaOEtDWag30a4/gWXQtwD3VQ1zgaj3AAAOILiBAeWxhthTWVJJcNtQpOo2+LY3GaJpjUev1LnadWaQccyy90lsrTqcJCQQLPWmDm6gMeiqVmBkUoOYZHU2FjiOXlwGlDjz4zd0Foyg2z0S2lSaTTpkkMYCSWAkkxJJM4rB4QUvxlQDWJEbsFjWLSF9jRTbWrENaPxdKpUAIAEXwLg6SjRSqD4Sk6kTk15YXEbYY5wG4mcE5pRUe4tqzcuwbpOrNQVB8prKg3kBwPWq/dx/zg/Z9SptLb1GmPoOpn81zmd0LRNrsv5NT/R0vUr9lkZ93nYD913+OOpvqTHSTjrb9lnqV732U/wDxqf6On6lCbL+TU/sU/wCVT9g+5T7dP0Pss9SFqDlt3O/hRxbZvyan9in/ACoXiy54gan9GLVPYq39SdmPKHT3FDvtBButp1XkAE3G3gJmJM8xWjRogSZBMHYdRUNHVGsLy4nlXRAE4NnWSPGKE9iikpZoA45/5PaPsNHe5Pfqfk1fqp+motz3Tp/T6h/Ml7qM2P6m+tF2SZdmJFSkXNLTe8ExIljhBgkdq6Sy+G3ym94XPWmsHVWOExfp55+EB6V0Fk8NvlN7woloH5kdQkkkuAbnIcIdMUmWgse8NdDTBkZjbkqaNqY/wXNduIPcuW9kX4+/yKfmrmJxwXK/EJ05ONrpCKtUtUkvqei6aBNMxnBjUZumMVkWuzCmG0wXEASS55qEudnyiTIwXOUtK1W5VHRsJvDqdIW22uXsY44ktE6sQSDgNymeMVePDawr8Tq3ocK3Enc2ImMRIEgmNsAyM9aZDmmeNbAku5PX9wuduwrwWEWJ5kfzKLlFbtdvYmK5dUc2AAAIgRMk4nbqVl4SQCDGcTgdmIQhtUVy1gbUcS284E3WMBkkuiMdWcxhhJSstRrByntDqjzdbrIDQOvA4ZxjgM6xl2Z6DxLwlcFStTWa4fhj+X4fi4l20uH0bYaThUbMtIOALjBN0gNGJME4Ba44UWg+DStR3WWqPOYFiOeRBGYLY332gdq6c8Iqv0eo+tNMIm4uxh4LK1KSbev8FNntlWpJq06zDkONZcJHMNcT2q9jCcBiY2epQOkn1SL0YTECM49S0NCj8Z+ae8Lir071+F9z19Ka5XEgdthqamu7lW2i5zy0SXAkFuGBGa6iFhWPC1P+sd20wfSpqYZRtnq7FYV3K+WiKn6NqBpcQAACTjOAEnLWq7PZXVMWtnnkYSF0doZLHDa0jrBCyeDldop4uaJDMyB8nnUyw8VNR3CNeTi3sD1tGvY1z3QA0Fxxkw0ScEBazDHeS7zSuj0raGGhVF9uNOp8oeIedc5bcabz9B3mlZV6SptWNKNRzTuG6O4RtZQpMuudcpsbOAGDANpQeldJisQbt2MM5kdSH0dwbtNSkx/G2em1zGuAFOpUcAWgiZewTCttXB99Bt51Y1Zwji202jnEEk9JTqHArWFdTmNO+gKw8gjY89TmtPeHImxaBq1WB4rU2h04cS5xEEiJ40TlsQbTiRtAP2TH8ad1uu4Gpd5r8dkrVp9jFNd0aP4LVPygdFH11Cl+C7tdof0U6Y7wVku0ozXWZ01G+tVnSlL52n9tvrUcL3LcS2NWvweutLnWitAEnCiP9tY1e0F2GN0ZD0na7n6oCm62sc11x7XHCbpBgTzbkMXgEDbO6AJS3F1Gnw3yEHiDq4issPSXa9t/8Q7TGSIpMqVXBrH3MHEuuh0xAAAO89SBo15DZzdJwGED+4CLstcse1zcDMajnyde9Y4eo4zVu5w4fm4PEqEu7t9Hna/voHe0nUwA95eTJkhowwwAaAq7Pow1XPJrVWBrg0NZxYHgNdN5zC7WdaIr2lz4vGY5gO4JUbU5ghpiTJiMTlPYE6tkepKrXZBSaAC90Frpe686Q8HNbtmqO41k+O3zgsHSFdz2OLiTDT3Sujspl7PKae0KHoR3R1aSSSXjg8h9kce/3+RT81cyum9kf4+/yKfmrmUkrfMfqeer/Ml6jLb0VWmlGthI6HYjtvLFV9itXFunMHAjaPXrUU5cMjgxNLm03Fam1XrOaOSARMnxoGoc27HLchrS8PZLTB25kThPOjGuBAIMg4g7Qh69kGLhhrI1H1HnXRNO10aeCY2lGtTpVY2knaMlk88rS3WeuqKKVrAaaVjbycQ+0PxvE4OxmXOOsNPMXjwVbY9HNp8rFzyIL3eERsEYNb9EQN5xVlhP4tu7+ytqVA0FziAAJJOQAWi3F/iGOq1JyoRygm1Zd3fWT1k39Qe220UzTkEy68QMDDMZ+1cRlHTtJ2ZLfKHpbK5qvaTUeXkEamg6mjKecySd8alGVRYypSdoaDDCRdCmo/dnc2C0Nc7kua7cQezNaFSmHCDO3BzmnraQVwugXxaKZ546wQvQ7KeW3ym94RKs60uJ5M9PgKnFSd+zBWaOnwTW6Ktf0PUX2JvKY5t7HlB5NQ3sMy8kzgF2ULmLQIr1frJ62Md6VvWpOEU73OinUUnoAe41L5il+jZ6lY+wsMB1NpgACWgwNQEjJdnC57THxn/10/3lVRUocEb3JhW4nawFT0BP+Az9GwehD29sU6u0NqA8xa0gjrC7YridJn8XaDz2jz6iitRVNJ3Jp1XNhVj4QFlJjAyQxjWyXZ3WgTgOZVW3Tbqjbpa0DplZnGNAxfTG97B3lQdbaQzq0vtg+bKc8dGPde4llUb1ZZGI3Edk/wAKlSawEk02uJOZjUAIyQjtL0B/ig7mvPNraFQ/hFRGXGO/Na3tLj3KksXQWsinGl3NptrAypsHX61MaVeMg0dB9JXNv4Tt+TSJ8p/oDfSqH8J36mU29Dnec6OxYSx9BaZlXWW50Wkba+oyHGQDOQCw7RQJM5x8knDKMNiBqafrkeGBPitY3tDZU7NpcRD89oEg7wMQuCtiKdaV0rCrEzrU6vPoa2s1uv5LadUNdk5zg26yngDiZJc4YNYOTjmcgjrO0lzQYnwjjA5O/wCkWrNdpBjC8wSSQRAiRdESTlr5+ZZtauXkl2fYBsCxjVVOz1NMUnWxfG4WUbZ927L/AJ/btna4eMwb3sHeUPV0lRbnVaeZt5562i72rjoTgrol4nUeiR1857HSV+ENGCA2o6QR8lmf2kZorhZerUWcVE1KbZvyfCaJ8HFchKP0APfVD66l+8asOtrSavIiNSTkj3VJJJMz0J5B7I59/v8AIp+auaC6b2R/j7/Ip+auYSSt8yXqeer/ADJeo8JgnlILIxLrNbXMyxGtpyPODqP3grRpaTa8FsOBunMSMBPhD0wshE2Hwj5Lu5aRqNKxbDYenLFU5tZ8S/cuo6Ya1gAa9zgIgCBPlOgdUoO1Wl9Qy6ABiGCboOoknwj1AahrVQHp705Uyqt5GU8NThWnJLO7/cRSSCULIuEWN92ow7HNPaF6JJzBgjI5wRkY1rzQGF6PRfLQdoB68VpTHXhbykvQJGlLT87TO+j6qgVAe8uc5zml7jMtbdAIa1o5JcfFBzxXS2TR9O603BJAOOOYnWsnT7QKzABA4txgYZvb6kwqQnwXkxjCUOKyQKdIWn5/qpU/TKpcXlxdUqOe4gNmGtgNLjhcAx5RxXWULM242WjIahsWHUpD225sYF7MNUGmzVskFFSE7K8tQhKN8kZ/Fv1VrQf/AHVPWhdIsu0KoxkNqTJJdJDiSScSZJzXeMogZADcIXC6YP4m0HabQf8A9KipWpuCV3cmE1K9kefJFOUxS48mIJpUmpFACCRTJSgBJQpBMAgCddwLsMcGjpDRgqwpBPTouOQJ3AnuU66GlSfHJyIFIq02R/iP+y71Je1H+I/7LvUp4JbGZWAj9BfGqH11L941APYQYII5iIPUj9An31Q+tpfvGoj5kWh5ke6pJJJ8elPIfZG+PP8AIp+auZhdN7Ix9/v8in5q5lJK3zJep56v8yXqIhNKSRKyMR1bZqwaSTORyEnEbFSFJGhenN05qa7O5BhkJyEmqSGROXFJy3IhIpJ0FRl6BoepNCmfot7BHoXn67fgy+bM3mLh+0fWrw1Gnhj/ABGvobtPTloaA0MokAQJL5gYCcM0PaLTUqvvvFMQ26Ay8dZJm90JQdhSA5l0urJrhbHihFO6Lhpm0jDjKP6F+755UOrVHPL3PF83Ycxl27dmDDy8E469ieN6VwodSTybBQitEX09LWkZVWO8ukD5jmLJ0o0izVb2JuvJIECXEuOEnCTtR4adh6kFpse96uHyColOUlmw4Ur2OBKYpJLkPHiTpikCgB4SSCZAClOUxKtsvht3jvlWhHjko7uwFUq1w5DRjiS4xOQhoy5y7qRbrYQJLyBtLsO1M20k4hxPOD6l7Kh/56VKT/Fzs0ss1fK+u1zleIVtB9HWR1Qspti843RJgTOso99joOFUUK/GOo4uBDWh7IJc+kQ4l4BgYgZoOjbHse14cbzTLSeVB3HBX1dMUm8YKVKnSfVi+QWnk3SCxjbo4tpkExsCbSpYujyYQknFZSb7nVhZYJ0a3PUuO3wW0v8AUyK45RRmgPjVD66l+8ahrSMQidAH31Q+upfvGrxni1Ll46a3afvmVw7uonuySSS6T1J4Jbre+u8vqvLnkAFxgHDAZCIQxGE4/fnUsNcj79yg+NWWro1qjpxeqM3Tg82l7DYpEO3omxnEkYQABB2kegFblPR8CnxlpFN9aSxhMy26HBz3B0UwZgXoyXdTwFF0ubUkopuyyOOUm63Jo0eNpXdtvY5gzqkncmLjz9WS0NKVKlN1xzntcHFrgHmQWyCJB2wgqt5zGmXOIkYku58zvU1/D6VKTimm0r6Zfv8AcrQqxqpSdNJN2/uX2KuMI1+n0YKIqnb6+hM2Pv37+ZO10bN8kc2C4OXDZex3cqn+lew5eYGMelQfWI1/fvSI2Tvz7VQRtx3I5cNl7Byqf6V7FlS0O2/fYFJ9Vx+U6AMAHkQOjCVCcZ/tz4lQc4jp259uSFTiuxMYRi7pD3z47/tO9BUBVd41SPLd61K6VXfg4f0U8K2L3HNd3jv333T3pzWPjvHPfce4qDhnHRtj0pEH0HCJyw58UcK2C4m1neO/D6TvWo+2Xa3OI8t3VmoT0d/SmIJ5+9HDHYC19vdqOWeWKi621PGPUMlXl99epRjZ6vvPMo5cNl7GfKh+lexZ7ffHhEdWKR0g8fK+/UqY6PvtTGeogdmeSOXDZewcqH6V7Fot1Q5OO7D1KPujUBgv7o64yVLhO8Tv3FRPTGv0YI5cNl7ByofpXsXnSb9Tz0gIrRmkncay+8hk8oxkADOCyn4k/f8AsmHT3qYwjF3SIdGm1bhXsbGlNLt4+mG1Wtpuc2nxpbebSD3Q+qWuzIbGBwxSbpJtK3VaTbSLRQa2RVhuJIBu8gQSDhhzrFcxrpBGB1HAKqnRDRgIHNh1rqeInz1X7mXSU+VyrZHYVNO0oMPxgxyXZ6tW5Y1C2tdZbRUNsbRq0I4ugWMLq5LQ5znOPKN4ktAGUY7TllmsdOcDYqn2RpMloLueFfGYueLsppZFMNgadC9s77m0NO3rKzlkVsCRGqThMRlCFo6brsc1wqOa5pDgYBMgyHYjUgBPTvTRH3k9awrT5zTmldJL2NaeGp072Wrv/h1LPZO0iM7XU6qX8iS5QpLM6D1g8L9tjsP6Ce28s9ul4tBrcTQP+UWfihLYwZOGXWUBfg83ZG7GQq5xjb1z6kAblt0vx7R+JoUocfgWXL2AxcdeZjpT+3bPU4s1qIqPpAt5Lmhr2hgYxtVsEuuxOBGaw9JWoMpayGglwbImJcWh2WOAWbWrPpMsdbjrPUFqMGhTbddQEDXeJcBMGYxGtOJ18PGlToVYcS110bzFdKOKjWqYihNwecfVWsdPaLY573VD4TyXGMBLjJjYJVTqxzJBjxoI6nYKg2xnjDtWaHCva6dAVaVG+HHjqjb7WtbGDGEgFxMyTqHMnGLxVDD0+Oyfawmw2GrVqnC213ubN7mb9hnqVtPhjdAb7TsLoESaEuMYSTezKwOD2kA7jWVKlMinVNMVG+A8AkX2jYRj0hSqgYwZEmCNYnMJNj69KtShKCs87q386DjA0atKrOM3dZWdzT0twj9sMuGhZqUEOvUqVx2AIgmThjlzK+zcLblNrfalifdAbefQlzoAEudexJzWFvkdk/0wUHxqGGroSganRjhr/otH/q/pvLLsWmjSrVKnEWepfnkVKYdSZede5DJF2MhzYLOc/HVgkDv68taAOjdw3Oqw2An/AOvqy8ZZ2l+EJtDQ0WezUbpm9QpcW7KILrxwxlZTnDr55UOLJ356kAdFS4aXGtabFYHQAJdQlzoES43vC2ypjhz/AKHR272tntjlLmWkc3q596QdGzfiObBAGlovTXEPe/iLPUvzya1O+xuN7kNkXc43BaL+HUf/AAdG/q//AGXNkbOvPtVB58UAaunuEBtIaPa9nols40KXFl0gCDiZGGC1Bw3gD3jo44a7PiRvvYlcxOM/2/soudHTtz9KAOo/Dv8A0Gjv1b/ssjQnCD2uXk2ez1w6Ph6YqBkSYZiLs3uwLNu/eP64qF7HDn9WSAOn/D4T8Q0b+rD+dZenNPC0lvvezUbk/AU7gdMeHBN6I7Sspwz7Br60nTh1Y6+adeKAOobw9z94aN5/e3/fFVv4fSD7w0aNWFnxE7OWuW+8a96aJ5+ztQBraE4SCytcBZrLWmDNenxhESOTiI59y0z7IH/j9Gbfivb4S5U4YZbd+pR++of31oA1NMcIfbFSnUNns1Hi8m0qfFsfyg7ltk3so3FazvZC/wDH6L/VezwlynZuGH9FE79iAOntHDu+1zPaGjW3gWy2zQ9t4RLTewIzlZ+geE3tRjme1rHXl16/Xpca4ckCGukQ3CY2krGIneJ37jOpNG/D7jBAHXH2R4y0foz9V/7pLj3uxzTIA720WV9N92o1zHD5LgWmDkYIVTTn37IXUeyMPf7/ACKfmrmEvni3GTVhZUxsoTcbaEH44QMc9c7+ZAWbQNGm8vZTAdjjJMeSDktJMVXrZbFOvlsVg6jPV2bkHbdFMqgCo0EdOG3EYhaKSOtlsHXy2AqNkaxoaxl1oyDZ1554npUi1x1Ec2MIsJSjrZbB18tgF1M7D0DBOaXN2HrRiSOtlsHXy2AeLdsJ6xjtkphSds7Md2K0E0I62WwdfLYzuKcPknEbOxRfRdOAMbIJxWnKQR1stg6+WxlCg7xTzSMd6r9ru8V3UVsynR1stg6+WxjcQ7W13UVE2Z0eC7q+5W0AkUdbLYOvlsYftV/iu6j3pjZXj5Lj0f03LeTQjrZbB18tjANlfqa6dpGpMLK/xXDcMuldClCOtlsHXy2OcNkf4jseYnr51EWR/iu+ycemMF0iSOtlsHXy2OcNif4jh+afUoVLE/xHH80+hdMUkdbLYOvlscs+yVPEf9k9Q5lP2jUjwHbYg9Urp0kdbLYOvlscp7Qf4j/sk+hQNhqa6byNx9S62UijrZbB18tjkTYanzb48k96sZouo4hopPJJDQA0uJJwAAjErq0foH41Q+tpfvGqVjJN2sTHHSbSscn+Btt/I7V+gf8AypL6ghJMRqeR+yN8ef5FPzVzG1JJI63zJep52v8ANl6iTFJJZmRLUmCSSCBHNJMkoAScJJKSRJJkkAOUimSQAgkkkgBwmCSSAE1SckkhgMnSSUALYmTJIARTlJJSA4TBMkoASRSSUgOUdoH41Q+upfvGp0lMPMi0PMj3UJJJJ+elP//Z"/>
          <p:cNvSpPr>
            <a:spLocks noChangeAspect="1" noChangeArrowheads="1"/>
          </p:cNvSpPr>
          <p:nvPr/>
        </p:nvSpPr>
        <p:spPr bwMode="auto">
          <a:xfrm>
            <a:off x="0" y="-884238"/>
            <a:ext cx="2476500" cy="18478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2294" name="AutoShape 6" descr="data:image/jpeg;base64,/9j/4AAQSkZJRgABAQAAAQABAAD/2wCEAAkGBhQSERUUExQUFRQVGBcVGBUXFxcVFRQUFRUXFBcVFxQYHCYeFxkkHBcUHy8gJCcpLCwsFR4xNTAqNSYrLCkBCQoKDgwOGg8PGjUlHyQsLykpKSwsNSkpKSoqLywpLCkpLS8sKSkpLCwpLikpKSkpKikpKS4sKSwsKS0sLiwsLP/AABEIAMIBBAMBIgACEQEDEQH/xAAcAAABBQEBAQAAAAAAAAAAAAAEAAECAwUGBwj/xABREAABAwEEBAgGDAwGAgMAAAABAAIRAwQSITEFQVFxBhMiYYGRobEyUnKywdEHFBUkMzRCU2JzkvAWI1SCk5Sis8LS4fFDY2TD0+Jlg0R0o//EABoBAAIDAQEAAAAAAAAAAAAAAAAFAQIDBAb/xAAxEQACAQIEBAQEBwEBAAAAAAAAAQIDEQQhMVESExRBBTJxkSIzYYEjQlKxwfDxoQb/2gAMAwEAAhEDEQA/APUtL/CncO5BOKN0v8Kdw7kGuyHlQpq+dg5ftTtcpPYo3CFqYjFpUTTvKYtIThwzQCVwKvYCheJIW2TIQ76UHJVubxyBKFlJWxZbBhinslMLQY1ZykbRjcpZZ4RDWqQCeFk2bKNhoShSup4UFrEITEKd1MQgLFT2Sga9nWkQqntVkykomBXsxCGLFs2rBAPZOQWtzKwE5qqdSRbmKDlJVgL6Spc1HVAhXtUgUJoVl1NCLBcjCcNSSCAuNCeE8JQggYFFaMd+PpfWM84IUojRfw9L6xnnBQ9C0dT01JOkuIYGBpf4U7h3IIlG6X+FO4dyzKrnDnXbBZIUVfO/UqqVcc0hbozVVR4OaGqELWxkgp1cHJTbUhZ4kZK5tpOsAqGaxiHNtCKpEFZN7YpMqkLNmsUbTaA1IuiFiUrYUUNJQMpWU2krs2gruyNkBShZDdMfR7VMab+j2rk6inudapS2NWEoWV7ufR7U/u79HtR1FPcnlSNSE0LL93vo9qXu79DtR1FPcOVI0nBUvCD93Po9qb3Yn5Pap6mnuVdGRKvSlUcVCKsFo42kypEXxMZxjtV4s0rpUk1c53HOxh1qaFcxdG+zhCPsIV1IzaMltmJVNWyFazqRGCretEzJmG+gqixbLmKio1qukZuVjMLEriPuNVde0UwTLWjEjwyMt5Q0SpXA4TFFtq0yJDSRtD5HXBUTUpTEOB2X2z1XVWxa4GUTov4el9Yzzgq3wXENBAEZkE4idQCI0ZT/AB1L6xnnBVayLxeZ6UkkkuIYmBpf4U7h3IEhG6Y+FO4dyCC7YeVCir536gdakgazVoW20hkS2Z5yIQfujSPyep49S0uVUSi8U7SrhUpH5L+gtPoTzT2vH5o/mVXc2ViVIqRaqqVVpc4NkhsCSIxInKSiZVGaIiFMnBMFItwKwqq8Gvob08pIUJSleTJGNDcsOg2PptcS6SNUR3LN4Q2iy2K5x7qovzdugO8GJ1YZozSOmzZNHiuGh90N5MxMujPpXlfDLhsbeKYNLi+LLj4V6b0cw2LerKnTh9bDTwnwurjailJfh3abTV1l/nY9B0BpWx2yqadF1Yua0vJcA0QC1uzPlBbtbg+wNJl+AJ1ahOxeK8EeFBsFZ1VrBULmGnBN0AFzXTgD4o616zwQ4Vut9mr1HMay44sABJw4trpJPlFFCdOorNZmni/hNTByc6a/DySbavd/3YAJTtd3pkgFgJjW4Ot960Pq29oWoQs7g8PetD6tnmhaLzgU5h5UcD1ZTVCzq1pLTkhncJv8v9r+ioq6ba4RcI6R6l0KD2OWU4vuTr2+dUIR1rKrdaGHU/sUDUZ9P9n1q6TKNxFVtRQzqivNza/qHrQ9oLQQBeJM5gDKNhO1WzK5CpP5Q3jvUamj+Nq4sDw1rswCAXOG3XAKez+G3eO9UWys8OAYGYgk372ogYXd6khoLtdK6LobENwaBEYZABNYtCNpMltJjDcxLWsByBMkYnEIAPr/AOR1VD6VKm2uSBNASQPAedflouRYuHhu3NPnD0I3Rvw1Ly2ecEIcKh8nucfWi9G/DU/LZ5wRLQmOqPRkk6SXjQ5/THwp3DuQSM0x8Kdw7lm1XEZLtgvhQnq+d+oFppkiNocOsQg6ehrHdANKgSAASaAxIETkrdJ1HGmT8oB0RnN3DplAM4PWiB+NtAPk0j/tqzLxVy226Pp1XBr4NMOnJ0HkkDAQcyFKz8HbK1wcGUZBkEh0gjEEXhmoW+k9ouMPLlrQXNvGSQCS0RJzyhRZoauCDUtN0YSOKp05HMXklRJxWpPFwq7YXos8uqOdh/Zj0LWp2aVm6NoxUeTdg3IIcDlenI7l0lnpNVHJPQtTkpL4WBix86iaGpbPEhRdZgs20zpSaOdCcBO9kOI2EjqKjKQ6DRZmtpTQjrXo7iGuDC8N5TgXAQ+cgRsXlXC7gK/R7abn1m1OMJADWFkXQDiS4zmvV7Fp4MY1twmBEyMVmcJKVC3NY2sypDCSLlS7iQAZw5lvUVOpD62GfhfiVXBVEm3y7ttK2eX+dzy/glwZNvrmi2oKUU3VLxYXzdcxsQHN8fOdS9d4J8Ejo+z1qZqirfJfIZxccgNiLzpy2rJ4PaJstiqmrRp1b5aWcqqXC64tccI+iFv1eEYc0i4RIIz2iNiKKp045vMv4t4pVxs2oNqnl8Ltqv7uYqUpgk7JYCo3dAj3rQ+qp+YEaHLk7Bw0o0qFJji0FtOm3lVGNyYBrKKbwtD7pa1pa4t5QdeF0uAJEDHCU8hCXChXKpG5mNsjXVrtR7mMBfJa4NMjISQUS/Q9m1Wmt9un6aaH0swis8ASS8ACYBLnADHVmmOh7T83T/TH/jXS7a3OVX0SHdomlqtNTrpH/aVD9FjVaXdIpf8AEpu0ZaB/h0v0x/4kO+jXH+HT/Su/4kZbkZ7DnRzvyn9lnopqu0Dlt/O/hTN46QCymMfnHHs4tSqeG3c7+FW7Ed9CVmHLbvHepsAmS0OMRjewEzqISs7eW3eh7RYjVcxoa5w5TjdLhkABJaQcyhA9cg3jG/Ns/b/mUm1h8239v+ZUNsPFNDbpbmYMknHOXElRsXB6nVLn1KV+XGL0kQABg0mIz1IyIbYmUy6q3na7vaVtaOsJFRhw8JveEBRp3LQwRA5bQMgBckCOhbtl8NvlDvCiTyK/mR06SZOuAbnNabqRWO4dyzqhlaGnKINY7h3LNfTIXfDyoTVfO/UC0k66ydl49Qn0LPY+vAPtWrjjyXUXZ818LS0jTDmQZgyDqMEQUrTpOKRutDSeSCCScsc9g7wq1J8EXIpUqxpU3OXYEq27i8GeH8p2BunW1uqRkXdW057nEmSZJ1nE9aZJJpzlN3Z4+viJ15cUn9uyECtXROmzTcL3Kb2/f77spJRGTi7orRrzoy4oOx6XZ6oc0OaZBEgq6FynBHSGJpE/SbvGY6Rj+aV1TV3xlxK57/B4hYikqi7/ALnO29sVX756wD6VKwWQPJBnAThvU9MtiqecNPo9CrsNvZTcS8kAiBg52IP0QYS6MVzrS0uNZN8u8dQ/3GZ9LrHqWVZKd54acOU5pjmcR6FqfhDZ/nR0hw7wsihbGB5qCXMFR5loLpBe44ACTmtq8Ka4eHfMwozqO99jabodn0j0+pZbKYdWcz5IfcEZgXW+mUaOEtDWag30a4/gWXQtwD3VQ1zgaj3AAAOILiBAeWxhthTWVJJcNtQpOo2+LY3GaJpjUev1LnadWaQccyy90lsrTqcJCQQLPWmDm6gMeiqVmBkUoOYZHU2FjiOXlwGlDjz4zd0Foyg2z0S2lSaTTpkkMYCSWAkkxJJM4rB4QUvxlQDWJEbsFjWLSF9jRTbWrENaPxdKpUAIAEXwLg6SjRSqD4Sk6kTk15YXEbYY5wG4mcE5pRUe4tqzcuwbpOrNQVB8prKg3kBwPWq/dx/zg/Z9SptLb1GmPoOpn81zmd0LRNrsv5NT/R0vUr9lkZ93nYD913+OOpvqTHSTjrb9lnqV732U/wDxqf6On6lCbL+TU/sU/wCVT9g+5T7dP0Pss9SFqDlt3O/hRxbZvyan9in/ACoXiy54gan9GLVPYq39SdmPKHT3FDvtBButp1XkAE3G3gJmJM8xWjRogSZBMHYdRUNHVGsLy4nlXRAE4NnWSPGKE9iikpZoA45/5PaPsNHe5Pfqfk1fqp+motz3Tp/T6h/Ml7qM2P6m+tF2SZdmJFSkXNLTe8ExIljhBgkdq6Sy+G3ym94XPWmsHVWOExfp55+EB6V0Fk8NvlN7woloH5kdQkkkuAbnIcIdMUmWgse8NdDTBkZjbkqaNqY/wXNduIPcuW9kX4+/yKfmrmJxwXK/EJ05ONrpCKtUtUkvqei6aBNMxnBjUZumMVkWuzCmG0wXEASS55qEudnyiTIwXOUtK1W5VHRsJvDqdIW22uXsY44ktE6sQSDgNymeMVePDawr8Tq3ocK3Enc2ImMRIEgmNsAyM9aZDmmeNbAku5PX9wuduwrwWEWJ5kfzKLlFbtdvYmK5dUc2AAAIgRMk4nbqVl4SQCDGcTgdmIQhtUVy1gbUcS284E3WMBkkuiMdWcxhhJSstRrByntDqjzdbrIDQOvA4ZxjgM6xl2Z6DxLwlcFStTWa4fhj+X4fi4l20uH0bYaThUbMtIOALjBN0gNGJME4Ba44UWg+DStR3WWqPOYFiOeRBGYLY332gdq6c8Iqv0eo+tNMIm4uxh4LK1KSbev8FNntlWpJq06zDkONZcJHMNcT2q9jCcBiY2epQOkn1SL0YTECM49S0NCj8Z+ae8Lir071+F9z19Ka5XEgdthqamu7lW2i5zy0SXAkFuGBGa6iFhWPC1P+sd20wfSpqYZRtnq7FYV3K+WiKn6NqBpcQAACTjOAEnLWq7PZXVMWtnnkYSF0doZLHDa0jrBCyeDldop4uaJDMyB8nnUyw8VNR3CNeTi3sD1tGvY1z3QA0Fxxkw0ScEBazDHeS7zSuj0raGGhVF9uNOp8oeIedc5bcabz9B3mlZV6SptWNKNRzTuG6O4RtZQpMuudcpsbOAGDANpQeldJisQbt2MM5kdSH0dwbtNSkx/G2em1zGuAFOpUcAWgiZewTCttXB99Bt51Y1Zwji202jnEEk9JTqHArWFdTmNO+gKw8gjY89TmtPeHImxaBq1WB4rU2h04cS5xEEiJ40TlsQbTiRtAP2TH8ad1uu4Gpd5r8dkrVp9jFNd0aP4LVPygdFH11Cl+C7tdof0U6Y7wVku0ozXWZ01G+tVnSlL52n9tvrUcL3LcS2NWvweutLnWitAEnCiP9tY1e0F2GN0ZD0na7n6oCm62sc11x7XHCbpBgTzbkMXgEDbO6AJS3F1Gnw3yEHiDq4issPSXa9t/8Q7TGSIpMqVXBrH3MHEuuh0xAAAO89SBo15DZzdJwGED+4CLstcse1zcDMajnyde9Y4eo4zVu5w4fm4PEqEu7t9Hna/voHe0nUwA95eTJkhowwwAaAq7Pow1XPJrVWBrg0NZxYHgNdN5zC7WdaIr2lz4vGY5gO4JUbU5ghpiTJiMTlPYE6tkepKrXZBSaAC90Frpe686Q8HNbtmqO41k+O3zgsHSFdz2OLiTDT3Sujspl7PKae0KHoR3R1aSSSXjg8h9kce/3+RT81cyum9kf4+/yKfmrmUkrfMfqeer/Ml6jLb0VWmlGthI6HYjtvLFV9itXFunMHAjaPXrUU5cMjgxNLm03Fam1XrOaOSARMnxoGoc27HLchrS8PZLTB25kThPOjGuBAIMg4g7Qh69kGLhhrI1H1HnXRNO10aeCY2lGtTpVY2knaMlk88rS3WeuqKKVrAaaVjbycQ+0PxvE4OxmXOOsNPMXjwVbY9HNp8rFzyIL3eERsEYNb9EQN5xVlhP4tu7+ytqVA0FziAAJJOQAWi3F/iGOq1JyoRygm1Zd3fWT1k39Qe220UzTkEy68QMDDMZ+1cRlHTtJ2ZLfKHpbK5qvaTUeXkEamg6mjKecySd8alGVRYypSdoaDDCRdCmo/dnc2C0Nc7kua7cQezNaFSmHCDO3BzmnraQVwugXxaKZ546wQvQ7KeW3ym94RKs60uJ5M9PgKnFSd+zBWaOnwTW6Ktf0PUX2JvKY5t7HlB5NQ3sMy8kzgF2ULmLQIr1frJ62Md6VvWpOEU73OinUUnoAe41L5il+jZ6lY+wsMB1NpgACWgwNQEjJdnC57THxn/10/3lVRUocEb3JhW4nawFT0BP+Az9GwehD29sU6u0NqA8xa0gjrC7YridJn8XaDz2jz6iitRVNJ3Jp1XNhVj4QFlJjAyQxjWyXZ3WgTgOZVW3Tbqjbpa0DplZnGNAxfTG97B3lQdbaQzq0vtg+bKc8dGPde4llUb1ZZGI3Edk/wAKlSawEk02uJOZjUAIyQjtL0B/ig7mvPNraFQ/hFRGXGO/Na3tLj3KksXQWsinGl3NptrAypsHX61MaVeMg0dB9JXNv4Tt+TSJ8p/oDfSqH8J36mU29Dnec6OxYSx9BaZlXWW50Wkba+oyHGQDOQCw7RQJM5x8knDKMNiBqafrkeGBPitY3tDZU7NpcRD89oEg7wMQuCtiKdaV0rCrEzrU6vPoa2s1uv5LadUNdk5zg26yngDiZJc4YNYOTjmcgjrO0lzQYnwjjA5O/wCkWrNdpBjC8wSSQRAiRdESTlr5+ZZtauXkl2fYBsCxjVVOz1NMUnWxfG4WUbZ927L/AJ/btna4eMwb3sHeUPV0lRbnVaeZt5562i72rjoTgrol4nUeiR1857HSV+ENGCA2o6QR8lmf2kZorhZerUWcVE1KbZvyfCaJ8HFchKP0APfVD66l+8asOtrSavIiNSTkj3VJJJMz0J5B7I59/v8AIp+auaC6b2R/j7/Ip+auYSSt8yXqeer/ADJeo8JgnlILIxLrNbXMyxGtpyPODqP3grRpaTa8FsOBunMSMBPhD0wshE2Hwj5Lu5aRqNKxbDYenLFU5tZ8S/cuo6Ya1gAa9zgIgCBPlOgdUoO1Wl9Qy6ABiGCboOoknwj1AahrVQHp705Uyqt5GU8NThWnJLO7/cRSSCULIuEWN92ow7HNPaF6JJzBgjI5wRkY1rzQGF6PRfLQdoB68VpTHXhbykvQJGlLT87TO+j6qgVAe8uc5zml7jMtbdAIa1o5JcfFBzxXS2TR9O603BJAOOOYnWsnT7QKzABA4txgYZvb6kwqQnwXkxjCUOKyQKdIWn5/qpU/TKpcXlxdUqOe4gNmGtgNLjhcAx5RxXWULM242WjIahsWHUpD225sYF7MNUGmzVskFFSE7K8tQhKN8kZ/Fv1VrQf/AHVPWhdIsu0KoxkNqTJJdJDiSScSZJzXeMogZADcIXC6YP4m0HabQf8A9KipWpuCV3cmE1K9kefJFOUxS48mIJpUmpFACCRTJSgBJQpBMAgCddwLsMcGjpDRgqwpBPTouOQJ3AnuU66GlSfHJyIFIq02R/iP+y71Je1H+I/7LvUp4JbGZWAj9BfGqH11L941APYQYII5iIPUj9An31Q+tpfvGoj5kWh5ke6pJJJ8elPIfZG+PP8AIp+auZhdN7Ix9/v8in5q5lJK3zJep56v8yXqIhNKSRKyMR1bZqwaSTORyEnEbFSFJGhenN05qa7O5BhkJyEmqSGROXFJy3IhIpJ0FRl6BoepNCmfot7BHoXn67fgy+bM3mLh+0fWrw1Gnhj/ABGvobtPTloaA0MokAQJL5gYCcM0PaLTUqvvvFMQ26Ay8dZJm90JQdhSA5l0urJrhbHihFO6Lhpm0jDjKP6F+755UOrVHPL3PF83Ycxl27dmDDy8E469ieN6VwodSTybBQitEX09LWkZVWO8ukD5jmLJ0o0izVb2JuvJIECXEuOEnCTtR4adh6kFpse96uHyColOUlmw4Ur2OBKYpJLkPHiTpikCgB4SSCZAClOUxKtsvht3jvlWhHjko7uwFUq1w5DRjiS4xOQhoy5y7qRbrYQJLyBtLsO1M20k4hxPOD6l7Kh/56VKT/Fzs0ss1fK+u1zleIVtB9HWR1Qspti843RJgTOso99joOFUUK/GOo4uBDWh7IJc+kQ4l4BgYgZoOjbHse14cbzTLSeVB3HBX1dMUm8YKVKnSfVi+QWnk3SCxjbo4tpkExsCbSpYujyYQknFZSb7nVhZYJ0a3PUuO3wW0v8AUyK45RRmgPjVD66l+8ahrSMQidAH31Q+upfvGrxni1Ll46a3afvmVw7uonuySSS6T1J4Jbre+u8vqvLnkAFxgHDAZCIQxGE4/fnUsNcj79yg+NWWro1qjpxeqM3Tg82l7DYpEO3omxnEkYQABB2kegFblPR8CnxlpFN9aSxhMy26HBz3B0UwZgXoyXdTwFF0ubUkopuyyOOUm63Jo0eNpXdtvY5gzqkncmLjz9WS0NKVKlN1xzntcHFrgHmQWyCJB2wgqt5zGmXOIkYku58zvU1/D6VKTimm0r6Zfv8AcrQqxqpSdNJN2/uX2KuMI1+n0YKIqnb6+hM2Pv37+ZO10bN8kc2C4OXDZex3cqn+lew5eYGMelQfWI1/fvSI2Tvz7VQRtx3I5cNl7Byqf6V7FlS0O2/fYFJ9Vx+U6AMAHkQOjCVCcZ/tz4lQc4jp259uSFTiuxMYRi7pD3z47/tO9BUBVd41SPLd61K6VXfg4f0U8K2L3HNd3jv333T3pzWPjvHPfce4qDhnHRtj0pEH0HCJyw58UcK2C4m1neO/D6TvWo+2Xa3OI8t3VmoT0d/SmIJ5+9HDHYC19vdqOWeWKi621PGPUMlXl99epRjZ6vvPMo5cNl7GfKh+lexZ7ffHhEdWKR0g8fK+/UqY6PvtTGeogdmeSOXDZewcqH6V7Fot1Q5OO7D1KPujUBgv7o64yVLhO8Tv3FRPTGv0YI5cNl7ByofpXsXnSb9Tz0gIrRmkncay+8hk8oxkADOCyn4k/f8AsmHT3qYwjF3SIdGm1bhXsbGlNLt4+mG1Wtpuc2nxpbebSD3Q+qWuzIbGBwxSbpJtK3VaTbSLRQa2RVhuJIBu8gQSDhhzrFcxrpBGB1HAKqnRDRgIHNh1rqeInz1X7mXSU+VyrZHYVNO0oMPxgxyXZ6tW5Y1C2tdZbRUNsbRq0I4ugWMLq5LQ5znOPKN4ktAGUY7TllmsdOcDYqn2RpMloLueFfGYueLsppZFMNgadC9s77m0NO3rKzlkVsCRGqThMRlCFo6brsc1wqOa5pDgYBMgyHYjUgBPTvTRH3k9awrT5zTmldJL2NaeGp072Wrv/h1LPZO0iM7XU6qX8iS5QpLM6D1g8L9tjsP6Ce28s9ul4tBrcTQP+UWfihLYwZOGXWUBfg83ZG7GQq5xjb1z6kAblt0vx7R+JoUocfgWXL2AxcdeZjpT+3bPU4s1qIqPpAt5Lmhr2hgYxtVsEuuxOBGaw9JWoMpayGglwbImJcWh2WOAWbWrPpMsdbjrPUFqMGhTbddQEDXeJcBMGYxGtOJ18PGlToVYcS110bzFdKOKjWqYihNwecfVWsdPaLY573VD4TyXGMBLjJjYJVTqxzJBjxoI6nYKg2xnjDtWaHCva6dAVaVG+HHjqjb7WtbGDGEgFxMyTqHMnGLxVDD0+Oyfawmw2GrVqnC213ubN7mb9hnqVtPhjdAb7TsLoESaEuMYSTezKwOD2kA7jWVKlMinVNMVG+A8AkX2jYRj0hSqgYwZEmCNYnMJNj69KtShKCs87q386DjA0atKrOM3dZWdzT0twj9sMuGhZqUEOvUqVx2AIgmThjlzK+zcLblNrfalifdAbefQlzoAEudexJzWFvkdk/0wUHxqGGroSganRjhr/otH/q/pvLLsWmjSrVKnEWepfnkVKYdSZede5DJF2MhzYLOc/HVgkDv68taAOjdw3Oqw2An/AOvqy8ZZ2l+EJtDQ0WezUbpm9QpcW7KILrxwxlZTnDr55UOLJ356kAdFS4aXGtabFYHQAJdQlzoES43vC2ypjhz/AKHR272tntjlLmWkc3q596QdGzfiObBAGlovTXEPe/iLPUvzya1O+xuN7kNkXc43BaL+HUf/AAdG/q//AGXNkbOvPtVB58UAaunuEBtIaPa9nols40KXFl0gCDiZGGC1Bw3gD3jo44a7PiRvvYlcxOM/2/soudHTtz9KAOo/Dv8A0Gjv1b/ssjQnCD2uXk2ez1w6Ph6YqBkSYZiLs3uwLNu/eP64qF7HDn9WSAOn/D4T8Q0b+rD+dZenNPC0lvvezUbk/AU7gdMeHBN6I7Sspwz7Br60nTh1Y6+adeKAOobw9z94aN5/e3/fFVv4fSD7w0aNWFnxE7OWuW+8a96aJ5+ztQBraE4SCytcBZrLWmDNenxhESOTiI59y0z7IH/j9Gbfivb4S5U4YZbd+pR++of31oA1NMcIfbFSnUNns1Hi8m0qfFsfyg7ltk3so3FazvZC/wDH6L/VezwlynZuGH9FE79iAOntHDu+1zPaGjW3gWy2zQ9t4RLTewIzlZ+geE3tRjme1rHXl16/Xpca4ckCGukQ3CY2krGIneJ37jOpNG/D7jBAHXH2R4y0foz9V/7pLj3uxzTIA720WV9N92o1zHD5LgWmDkYIVTTn37IXUeyMPf7/ACKfmrmEvni3GTVhZUxsoTcbaEH44QMc9c7+ZAWbQNGm8vZTAdjjJMeSDktJMVXrZbFOvlsVg6jPV2bkHbdFMqgCo0EdOG3EYhaKSOtlsHXy2AqNkaxoaxl1oyDZ1554npUi1x1Ec2MIsJSjrZbB18tgF1M7D0DBOaXN2HrRiSOtlsHXy2AeLdsJ6xjtkphSds7Md2K0E0I62WwdfLYzuKcPknEbOxRfRdOAMbIJxWnKQR1stg6+WxlCg7xTzSMd6r9ru8V3UVsynR1stg6+WxjcQ7W13UVE2Z0eC7q+5W0AkUdbLYOvlsYftV/iu6j3pjZXj5Lj0f03LeTQjrZbB18tjANlfqa6dpGpMLK/xXDcMuldClCOtlsHXy2OcNkf4jseYnr51EWR/iu+ycemMF0iSOtlsHXy2OcNif4jh+afUoVLE/xHH80+hdMUkdbLYOvlscs+yVPEf9k9Q5lP2jUjwHbYg9Urp0kdbLYOvlscp7Qf4j/sk+hQNhqa6byNx9S62UijrZbB18tjkTYanzb48k96sZouo4hopPJJDQA0uJJwAAjErq0foH41Q+tpfvGqVjJN2sTHHSbSscn+Btt/I7V+gf8AypL6ghJMRqeR+yN8ef5FPzVzG1JJI63zJep52v8ANl6iTFJJZmRLUmCSSCBHNJMkoAScJJKSRJJkkAOUimSQAgkkkgBwmCSSAE1SckkhgMnSSUALYmTJIARTlJJSA4TBMkoASRSSUgOUdoH41Q+upfvGp0lMPMi0PMj3UJJJJ+elP//Z"/>
          <p:cNvSpPr>
            <a:spLocks noChangeAspect="1" noChangeArrowheads="1"/>
          </p:cNvSpPr>
          <p:nvPr/>
        </p:nvSpPr>
        <p:spPr bwMode="auto">
          <a:xfrm>
            <a:off x="0" y="-884238"/>
            <a:ext cx="2476500" cy="184785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 name="Picture 2" descr="http://gurgaontoday.com/yahoo_site_admin/assets/images/hospitalgraphic.238215909.jpg"/>
          <p:cNvPicPr>
            <a:picLocks noChangeAspect="1" noChangeArrowheads="1"/>
          </p:cNvPicPr>
          <p:nvPr/>
        </p:nvPicPr>
        <p:blipFill>
          <a:blip r:embed="rId2"/>
          <a:srcRect/>
          <a:stretch>
            <a:fillRect/>
          </a:stretch>
        </p:blipFill>
        <p:spPr bwMode="auto">
          <a:xfrm>
            <a:off x="7162800" y="4566281"/>
            <a:ext cx="1981200" cy="22917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solidFill>
                  <a:srgbClr val="00B0F0"/>
                </a:solidFill>
              </a:rPr>
              <a:t>References</a:t>
            </a:r>
            <a:endParaRPr lang="en-US" dirty="0">
              <a:solidFill>
                <a:srgbClr val="00B0F0"/>
              </a:solidFill>
            </a:endParaRPr>
          </a:p>
        </p:txBody>
      </p:sp>
      <p:sp>
        <p:nvSpPr>
          <p:cNvPr id="3" name="Content Placeholder 2"/>
          <p:cNvSpPr>
            <a:spLocks noGrp="1"/>
          </p:cNvSpPr>
          <p:nvPr>
            <p:ph idx="1"/>
          </p:nvPr>
        </p:nvSpPr>
        <p:spPr>
          <a:xfrm>
            <a:off x="381000" y="1981200"/>
            <a:ext cx="8229600" cy="4325112"/>
          </a:xfrm>
        </p:spPr>
        <p:txBody>
          <a:bodyPr>
            <a:normAutofit fontScale="92500" lnSpcReduction="20000"/>
          </a:bodyPr>
          <a:lstStyle/>
          <a:p>
            <a:pPr marL="514350" indent="-514350">
              <a:buFont typeface="+mj-lt"/>
              <a:buAutoNum type="arabicParenR"/>
            </a:pPr>
            <a:r>
              <a:rPr lang="en-US" dirty="0" smtClean="0"/>
              <a:t>Luz Gibbons, Jose M. </a:t>
            </a:r>
            <a:r>
              <a:rPr lang="en-US" dirty="0" err="1" smtClean="0"/>
              <a:t>Belizan</a:t>
            </a:r>
            <a:r>
              <a:rPr lang="en-US" dirty="0" smtClean="0"/>
              <a:t>, Jeremy A Lauer, Ana P </a:t>
            </a:r>
            <a:r>
              <a:rPr lang="en-US" dirty="0" err="1" smtClean="0"/>
              <a:t>Betran</a:t>
            </a:r>
            <a:r>
              <a:rPr lang="en-US" dirty="0" smtClean="0"/>
              <a:t>, Mario </a:t>
            </a:r>
            <a:r>
              <a:rPr lang="en-US" dirty="0" err="1" smtClean="0"/>
              <a:t>Merialdi</a:t>
            </a:r>
            <a:r>
              <a:rPr lang="en-US" dirty="0" smtClean="0"/>
              <a:t> and Fernando </a:t>
            </a:r>
            <a:r>
              <a:rPr lang="en-US" dirty="0" err="1" smtClean="0"/>
              <a:t>Althabe</a:t>
            </a:r>
            <a:r>
              <a:rPr lang="en-US" dirty="0" smtClean="0"/>
              <a:t>; World Health </a:t>
            </a:r>
            <a:r>
              <a:rPr lang="en-US" dirty="0" err="1" smtClean="0"/>
              <a:t>Organaisation</a:t>
            </a:r>
            <a:r>
              <a:rPr lang="en-US" dirty="0" smtClean="0"/>
              <a:t>. The global numbers and costs of additionally needed and unnecessary caesarean sections performed per year. World health report. 2010</a:t>
            </a:r>
          </a:p>
          <a:p>
            <a:pPr marL="514350" indent="-514350">
              <a:buFont typeface="+mj-lt"/>
              <a:buAutoNum type="arabicParenR"/>
            </a:pPr>
            <a:r>
              <a:rPr lang="en-US" dirty="0" smtClean="0"/>
              <a:t>Ana P </a:t>
            </a:r>
            <a:r>
              <a:rPr lang="en-US" dirty="0" err="1" smtClean="0"/>
              <a:t>Betran</a:t>
            </a:r>
            <a:r>
              <a:rPr lang="en-US" dirty="0" smtClean="0"/>
              <a:t>, Mario </a:t>
            </a:r>
            <a:r>
              <a:rPr lang="en-US" dirty="0" err="1" smtClean="0"/>
              <a:t>Merialdi</a:t>
            </a:r>
            <a:r>
              <a:rPr lang="en-US" dirty="0" smtClean="0"/>
              <a:t>, Jeremy A. Lauer, Wang Bing-shun, Jane Thomas, Paul Van Look et al.; World Health </a:t>
            </a:r>
            <a:r>
              <a:rPr lang="en-US" dirty="0" err="1" smtClean="0"/>
              <a:t>Organisation</a:t>
            </a:r>
            <a:r>
              <a:rPr lang="en-US" dirty="0" smtClean="0"/>
              <a:t>. Rates of caesarean section : analysis of global, regional and national estimates. </a:t>
            </a:r>
            <a:r>
              <a:rPr lang="en-US" dirty="0" err="1" smtClean="0"/>
              <a:t>Paediatric</a:t>
            </a:r>
            <a:r>
              <a:rPr lang="en-US" dirty="0" smtClean="0"/>
              <a:t> and </a:t>
            </a:r>
            <a:r>
              <a:rPr lang="en-US" dirty="0" err="1" smtClean="0"/>
              <a:t>perinatal</a:t>
            </a:r>
            <a:r>
              <a:rPr lang="en-US" dirty="0" smtClean="0"/>
              <a:t> epidemiology. 2007; </a:t>
            </a:r>
            <a:r>
              <a:rPr lang="en-US" dirty="0" err="1" smtClean="0"/>
              <a:t>vol</a:t>
            </a:r>
            <a:r>
              <a:rPr lang="en-US" dirty="0" smtClean="0"/>
              <a:t> 21:98-113</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05800" cy="4898136"/>
          </a:xfrm>
        </p:spPr>
        <p:txBody>
          <a:bodyPr>
            <a:normAutofit fontScale="92500" lnSpcReduction="10000"/>
          </a:bodyPr>
          <a:lstStyle/>
          <a:p>
            <a:pPr marL="514350" indent="-514350">
              <a:buFont typeface="+mj-lt"/>
              <a:buAutoNum type="arabicParenR" startAt="3"/>
            </a:pPr>
            <a:r>
              <a:rPr lang="en-US" dirty="0" smtClean="0"/>
              <a:t>Dobson R. Caesarean section rate in England and Wales hits 21%. </a:t>
            </a:r>
            <a:r>
              <a:rPr lang="en-US" i="1" dirty="0" err="1" smtClean="0"/>
              <a:t>BMJ</a:t>
            </a:r>
            <a:r>
              <a:rPr lang="en-US" i="1" dirty="0" smtClean="0"/>
              <a:t> </a:t>
            </a:r>
            <a:r>
              <a:rPr lang="en-US" dirty="0" smtClean="0"/>
              <a:t>2001;</a:t>
            </a:r>
            <a:r>
              <a:rPr lang="en-US" b="1" dirty="0" smtClean="0"/>
              <a:t>323:951</a:t>
            </a:r>
          </a:p>
          <a:p>
            <a:pPr marL="514350" indent="-514350">
              <a:buFont typeface="+mj-lt"/>
              <a:buAutoNum type="arabicParenR" startAt="3"/>
            </a:pPr>
            <a:r>
              <a:rPr lang="en-US" dirty="0" smtClean="0"/>
              <a:t>Bailey PE, Paxton A. Program note. Using UN process indicators to assess needs in emergency obstetric services. </a:t>
            </a:r>
            <a:r>
              <a:rPr lang="en-US" i="1" dirty="0" smtClean="0"/>
              <a:t>International Journal of </a:t>
            </a:r>
            <a:r>
              <a:rPr lang="en-US" i="1" dirty="0" err="1" smtClean="0"/>
              <a:t>Gynaecology</a:t>
            </a:r>
            <a:r>
              <a:rPr lang="en-US" i="1" dirty="0" smtClean="0"/>
              <a:t> and Obstetrics </a:t>
            </a:r>
            <a:r>
              <a:rPr lang="en-US" dirty="0" smtClean="0"/>
              <a:t>2002;</a:t>
            </a:r>
            <a:r>
              <a:rPr lang="en-US" b="1" dirty="0" smtClean="0"/>
              <a:t>76:299-305.</a:t>
            </a:r>
          </a:p>
          <a:p>
            <a:pPr marL="514350" indent="-514350">
              <a:buFont typeface="+mj-lt"/>
              <a:buAutoNum type="arabicParenR" startAt="3"/>
            </a:pPr>
            <a:r>
              <a:rPr lang="en-US" dirty="0" smtClean="0"/>
              <a:t>Chapter 25 : </a:t>
            </a:r>
            <a:r>
              <a:rPr lang="en-US" dirty="0" err="1" smtClean="0"/>
              <a:t>Caesaren</a:t>
            </a:r>
            <a:r>
              <a:rPr lang="en-US" dirty="0" smtClean="0"/>
              <a:t> delivery and </a:t>
            </a:r>
            <a:r>
              <a:rPr lang="en-US" dirty="0" err="1" smtClean="0"/>
              <a:t>peripartum</a:t>
            </a:r>
            <a:r>
              <a:rPr lang="en-US" dirty="0" smtClean="0"/>
              <a:t> hysterectomy. In : F. Gary Cunningham, Kenneth J. </a:t>
            </a:r>
            <a:r>
              <a:rPr lang="en-US" dirty="0" err="1" smtClean="0"/>
              <a:t>Leveno</a:t>
            </a:r>
            <a:r>
              <a:rPr lang="en-US" dirty="0" smtClean="0"/>
              <a:t>, Steven L. Bloom, John C. </a:t>
            </a:r>
            <a:r>
              <a:rPr lang="en-US" dirty="0" err="1" smtClean="0"/>
              <a:t>Hauth</a:t>
            </a:r>
            <a:r>
              <a:rPr lang="en-US" dirty="0" smtClean="0"/>
              <a:t>, Dwight J. Rouse, Catherine Y. </a:t>
            </a:r>
            <a:r>
              <a:rPr lang="en-US" dirty="0" err="1" smtClean="0"/>
              <a:t>Spong</a:t>
            </a:r>
            <a:r>
              <a:rPr lang="en-US" dirty="0" smtClean="0"/>
              <a:t>, editors. William’s Obstetrics , 23</a:t>
            </a:r>
            <a:r>
              <a:rPr lang="en-US" baseline="30000" dirty="0" smtClean="0"/>
              <a:t>rd</a:t>
            </a:r>
            <a:r>
              <a:rPr lang="en-US" dirty="0" smtClean="0"/>
              <a:t> edition : McGraw-Hill; 2010. p. 544-549</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4876800"/>
          </a:xfrm>
        </p:spPr>
        <p:txBody>
          <a:bodyPr>
            <a:normAutofit/>
          </a:bodyPr>
          <a:lstStyle/>
          <a:p>
            <a:pPr marL="457200" indent="-457200">
              <a:buNone/>
            </a:pPr>
            <a:r>
              <a:rPr lang="en-US" sz="2600" dirty="0" smtClean="0"/>
              <a:t>6)  </a:t>
            </a:r>
            <a:r>
              <a:rPr lang="en-US" sz="2600" dirty="0" err="1" smtClean="0"/>
              <a:t>Ngozi</a:t>
            </a:r>
            <a:r>
              <a:rPr lang="en-US" sz="2600" dirty="0" smtClean="0"/>
              <a:t> S </a:t>
            </a:r>
            <a:r>
              <a:rPr lang="en-US" sz="2600" dirty="0" err="1" smtClean="0"/>
              <a:t>Okonkwo</a:t>
            </a:r>
            <a:r>
              <a:rPr lang="en-US" sz="2600" dirty="0" smtClean="0"/>
              <a:t>, </a:t>
            </a:r>
            <a:r>
              <a:rPr lang="en-US" sz="2600" dirty="0" err="1" smtClean="0"/>
              <a:t>Oladosu</a:t>
            </a:r>
            <a:r>
              <a:rPr lang="en-US" sz="2600" dirty="0" smtClean="0"/>
              <a:t> A </a:t>
            </a:r>
            <a:r>
              <a:rPr lang="en-US" sz="2600" dirty="0" err="1" smtClean="0"/>
              <a:t>Ojengbede</a:t>
            </a:r>
            <a:r>
              <a:rPr lang="en-US" sz="2600" dirty="0" smtClean="0"/>
              <a:t>, </a:t>
            </a:r>
            <a:r>
              <a:rPr lang="en-US" sz="2600" dirty="0" err="1" smtClean="0"/>
              <a:t>Imran</a:t>
            </a:r>
            <a:r>
              <a:rPr lang="en-US" sz="2600" dirty="0" smtClean="0"/>
              <a:t> O </a:t>
            </a:r>
            <a:r>
              <a:rPr lang="en-US" sz="2600" dirty="0" err="1" smtClean="0"/>
              <a:t>Morhason</a:t>
            </a:r>
            <a:r>
              <a:rPr lang="en-US" sz="2600" dirty="0" smtClean="0"/>
              <a:t>-Bello, and </a:t>
            </a:r>
            <a:r>
              <a:rPr lang="en-US" sz="2600" dirty="0" err="1" smtClean="0"/>
              <a:t>Babatunde</a:t>
            </a:r>
            <a:r>
              <a:rPr lang="en-US" sz="2600" dirty="0" smtClean="0"/>
              <a:t> O </a:t>
            </a:r>
            <a:r>
              <a:rPr lang="en-US" sz="2600" dirty="0" err="1" smtClean="0"/>
              <a:t>Adedokun</a:t>
            </a:r>
            <a:r>
              <a:rPr lang="en-US" sz="2600" dirty="0" smtClean="0"/>
              <a:t>. </a:t>
            </a:r>
            <a:r>
              <a:rPr lang="en-US" sz="2600" b="1" dirty="0" smtClean="0"/>
              <a:t>Maternal demand for cesarean section: perception and willingness to request by Nigerian antenatal clients. </a:t>
            </a:r>
            <a:r>
              <a:rPr lang="en-US" sz="2600" dirty="0" err="1" smtClean="0"/>
              <a:t>Int</a:t>
            </a:r>
            <a:r>
              <a:rPr lang="en-US" sz="2600" dirty="0" smtClean="0"/>
              <a:t> J </a:t>
            </a:r>
            <a:r>
              <a:rPr lang="en-US" sz="2600" dirty="0" err="1" smtClean="0"/>
              <a:t>Womens</a:t>
            </a:r>
            <a:r>
              <a:rPr lang="en-US" sz="2600" dirty="0" smtClean="0"/>
              <a:t> Health. 2012; 4: 141–148. . </a:t>
            </a:r>
            <a:r>
              <a:rPr lang="en-US" sz="2600" dirty="0" err="1" smtClean="0"/>
              <a:t>PubMed</a:t>
            </a:r>
            <a:r>
              <a:rPr lang="en-US" sz="2600" dirty="0" smtClean="0"/>
              <a:t> Central </a:t>
            </a:r>
            <a:r>
              <a:rPr lang="en-US" sz="2600" dirty="0" err="1" smtClean="0"/>
              <a:t>PMCID</a:t>
            </a:r>
            <a:r>
              <a:rPr lang="en-US" sz="2600" dirty="0" smtClean="0"/>
              <a:t>: PMC3325008.</a:t>
            </a:r>
          </a:p>
          <a:p>
            <a:pPr marL="457200" indent="-457200">
              <a:buNone/>
            </a:pPr>
            <a:r>
              <a:rPr lang="en-US" sz="2600" dirty="0" smtClean="0"/>
              <a:t>7)  </a:t>
            </a:r>
            <a:r>
              <a:rPr lang="en-US" sz="2600" dirty="0" err="1" smtClean="0"/>
              <a:t>Mastaki</a:t>
            </a:r>
            <a:r>
              <a:rPr lang="en-US" sz="2600" dirty="0" smtClean="0"/>
              <a:t> J </a:t>
            </a:r>
            <a:r>
              <a:rPr lang="en-US" sz="2600" dirty="0" err="1" smtClean="0"/>
              <a:t>Kambale</a:t>
            </a:r>
            <a:r>
              <a:rPr lang="en-US" sz="2600" dirty="0" smtClean="0"/>
              <a:t>. </a:t>
            </a:r>
            <a:r>
              <a:rPr lang="en-US" sz="2600" b="1" dirty="0" smtClean="0"/>
              <a:t>Social predictors of caesarean section births in Italy. </a:t>
            </a:r>
            <a:r>
              <a:rPr lang="en-US" sz="2600" dirty="0" err="1" smtClean="0"/>
              <a:t>Afr</a:t>
            </a:r>
            <a:r>
              <a:rPr lang="en-US" sz="2600" dirty="0" smtClean="0"/>
              <a:t> Health Sci. 2011 December; 11(4): 560–565. </a:t>
            </a:r>
            <a:r>
              <a:rPr lang="en-US" sz="2600" dirty="0" err="1" smtClean="0"/>
              <a:t>PMCID</a:t>
            </a:r>
            <a:r>
              <a:rPr lang="en-US" sz="2600" dirty="0" smtClean="0"/>
              <a:t>: PMC3362978</a:t>
            </a:r>
          </a:p>
          <a:p>
            <a:pPr marL="457200" indent="-457200">
              <a:buNone/>
            </a:pPr>
            <a:endParaRPr lang="en-US" sz="2600" dirty="0" smtClean="0"/>
          </a:p>
          <a:p>
            <a:pPr marL="457200" indent="-457200">
              <a:buNone/>
            </a:pPr>
            <a:endParaRPr lang="en-US" sz="2600" dirty="0" smtClean="0"/>
          </a:p>
          <a:p>
            <a:pPr marL="457200" indent="-457200">
              <a:buNone/>
            </a:pPr>
            <a:endParaRPr lang="en-US" sz="2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382000" cy="5334000"/>
          </a:xfrm>
        </p:spPr>
        <p:txBody>
          <a:bodyPr>
            <a:normAutofit fontScale="92500" lnSpcReduction="20000"/>
          </a:bodyPr>
          <a:lstStyle/>
          <a:p>
            <a:pPr>
              <a:buNone/>
            </a:pPr>
            <a:r>
              <a:rPr lang="en-US" dirty="0" smtClean="0"/>
              <a:t>8) Ma </a:t>
            </a:r>
            <a:r>
              <a:rPr lang="en-US" dirty="0" err="1" smtClean="0"/>
              <a:t>Runmei</a:t>
            </a:r>
            <a:r>
              <a:rPr lang="en-US" dirty="0" smtClean="0"/>
              <a:t>, Lao Terence T,</a:t>
            </a:r>
            <a:r>
              <a:rPr lang="en-US" baseline="30000" dirty="0" smtClean="0"/>
              <a:t> </a:t>
            </a:r>
            <a:r>
              <a:rPr lang="en-US" dirty="0" smtClean="0"/>
              <a:t>Sun </a:t>
            </a:r>
            <a:r>
              <a:rPr lang="en-US" dirty="0" err="1" smtClean="0"/>
              <a:t>Yonghu</a:t>
            </a:r>
            <a:r>
              <a:rPr lang="en-US" dirty="0" smtClean="0"/>
              <a:t>,</a:t>
            </a:r>
            <a:r>
              <a:rPr lang="en-US" baseline="30000" dirty="0" smtClean="0"/>
              <a:t> </a:t>
            </a:r>
            <a:r>
              <a:rPr lang="en-US" dirty="0" smtClean="0"/>
              <a:t>Xiao Hong, </a:t>
            </a:r>
            <a:r>
              <a:rPr lang="en-US" dirty="0" err="1" smtClean="0"/>
              <a:t>Tian</a:t>
            </a:r>
            <a:r>
              <a:rPr lang="en-US" dirty="0" smtClean="0"/>
              <a:t> </a:t>
            </a:r>
            <a:r>
              <a:rPr lang="en-US" dirty="0" err="1" smtClean="0"/>
              <a:t>Yuqin</a:t>
            </a:r>
            <a:r>
              <a:rPr lang="en-US" dirty="0" smtClean="0"/>
              <a:t>,</a:t>
            </a:r>
            <a:r>
              <a:rPr lang="en-US" baseline="30000" dirty="0" smtClean="0"/>
              <a:t> </a:t>
            </a:r>
            <a:r>
              <a:rPr lang="en-US" dirty="0" smtClean="0"/>
              <a:t>Li </a:t>
            </a:r>
            <a:r>
              <a:rPr lang="en-US" dirty="0" err="1" smtClean="0"/>
              <a:t>Bailuan</a:t>
            </a:r>
            <a:r>
              <a:rPr lang="en-US" dirty="0" smtClean="0"/>
              <a:t>. </a:t>
            </a:r>
            <a:r>
              <a:rPr lang="en-US" b="1" dirty="0" smtClean="0"/>
              <a:t>Practice audits to reduce caesareans in a tertiary referral hospital in south-western China. </a:t>
            </a:r>
            <a:r>
              <a:rPr lang="en-US" dirty="0" smtClean="0"/>
              <a:t>Bull World Health Organ. 2012 July 1; 90(7): 488–494. </a:t>
            </a:r>
            <a:r>
              <a:rPr lang="en-US" dirty="0" err="1" smtClean="0"/>
              <a:t>PMCID</a:t>
            </a:r>
            <a:r>
              <a:rPr lang="en-US" dirty="0" smtClean="0"/>
              <a:t>: PMC3397701</a:t>
            </a:r>
          </a:p>
          <a:p>
            <a:pPr>
              <a:buNone/>
            </a:pPr>
            <a:r>
              <a:rPr lang="en-US" dirty="0" smtClean="0"/>
              <a:t>9) </a:t>
            </a:r>
            <a:r>
              <a:rPr lang="en-US" dirty="0" err="1" smtClean="0"/>
              <a:t>Behnaz</a:t>
            </a:r>
            <a:r>
              <a:rPr lang="en-US" dirty="0" smtClean="0"/>
              <a:t> </a:t>
            </a:r>
            <a:r>
              <a:rPr lang="en-US" dirty="0" err="1" smtClean="0"/>
              <a:t>Torkan</a:t>
            </a:r>
            <a:r>
              <a:rPr lang="en-US" dirty="0" smtClean="0"/>
              <a:t>,</a:t>
            </a:r>
            <a:r>
              <a:rPr lang="en-US" baseline="30000" dirty="0" smtClean="0"/>
              <a:t> </a:t>
            </a:r>
            <a:r>
              <a:rPr lang="en-US" dirty="0" err="1" smtClean="0"/>
              <a:t>Sousan</a:t>
            </a:r>
            <a:r>
              <a:rPr lang="en-US" dirty="0" smtClean="0"/>
              <a:t> </a:t>
            </a:r>
            <a:r>
              <a:rPr lang="en-US" dirty="0" err="1" smtClean="0"/>
              <a:t>Parsay</a:t>
            </a:r>
            <a:r>
              <a:rPr lang="en-US" dirty="0" smtClean="0"/>
              <a:t>,</a:t>
            </a:r>
            <a:r>
              <a:rPr lang="en-US" baseline="30000" dirty="0" smtClean="0"/>
              <a:t> </a:t>
            </a:r>
            <a:r>
              <a:rPr lang="en-US" dirty="0" err="1" smtClean="0"/>
              <a:t>Minoor</a:t>
            </a:r>
            <a:r>
              <a:rPr lang="en-US" dirty="0" smtClean="0"/>
              <a:t> </a:t>
            </a:r>
            <a:r>
              <a:rPr lang="en-US" dirty="0" err="1" smtClean="0"/>
              <a:t>Lamyian</a:t>
            </a:r>
            <a:r>
              <a:rPr lang="en-US" dirty="0" smtClean="0"/>
              <a:t>, </a:t>
            </a:r>
            <a:r>
              <a:rPr lang="en-US" dirty="0" err="1" smtClean="0"/>
              <a:t>Anoshirvan</a:t>
            </a:r>
            <a:r>
              <a:rPr lang="en-US" dirty="0" smtClean="0"/>
              <a:t> </a:t>
            </a:r>
            <a:r>
              <a:rPr lang="en-US" dirty="0" err="1" smtClean="0"/>
              <a:t>Kazemnejad</a:t>
            </a:r>
            <a:r>
              <a:rPr lang="en-US" dirty="0" smtClean="0"/>
              <a:t> and Ali </a:t>
            </a:r>
            <a:r>
              <a:rPr lang="en-US" dirty="0" err="1" smtClean="0"/>
              <a:t>Montazeri</a:t>
            </a:r>
            <a:r>
              <a:rPr lang="en-US" dirty="0" smtClean="0"/>
              <a:t>. </a:t>
            </a:r>
            <a:r>
              <a:rPr lang="en-US" b="1" dirty="0" smtClean="0"/>
              <a:t>Postnatal quality of life in women after normal vaginal delivery and caesarean section. </a:t>
            </a:r>
            <a:r>
              <a:rPr lang="en-US" dirty="0" smtClean="0"/>
              <a:t>BMC Pregnancy Childbirth. 2009; 9: 4. </a:t>
            </a:r>
            <a:r>
              <a:rPr lang="en-US" dirty="0" err="1" smtClean="0"/>
              <a:t>PMCID</a:t>
            </a:r>
            <a:r>
              <a:rPr lang="en-US" dirty="0" smtClean="0"/>
              <a:t>: PMC2640344</a:t>
            </a:r>
          </a:p>
          <a:p>
            <a:pPr>
              <a:buNone/>
            </a:pPr>
            <a:r>
              <a:rPr lang="en-US" dirty="0" smtClean="0"/>
              <a:t>10) </a:t>
            </a:r>
            <a:r>
              <a:rPr lang="en-US" dirty="0" err="1" smtClean="0"/>
              <a:t>Ashwin</a:t>
            </a:r>
            <a:r>
              <a:rPr lang="en-US" dirty="0" smtClean="0"/>
              <a:t> </a:t>
            </a:r>
            <a:r>
              <a:rPr lang="en-US" dirty="0" err="1" smtClean="0"/>
              <a:t>Ramachandrappa</a:t>
            </a:r>
            <a:r>
              <a:rPr lang="en-US" dirty="0" smtClean="0"/>
              <a:t> and Lucky Jain. </a:t>
            </a:r>
            <a:r>
              <a:rPr lang="en-US" b="1" dirty="0" smtClean="0"/>
              <a:t>Elective Cesarean Section: It’s Impact on Neonatal Respiratory Outcome. </a:t>
            </a:r>
            <a:r>
              <a:rPr lang="en-US" dirty="0" err="1" smtClean="0"/>
              <a:t>Clin</a:t>
            </a:r>
            <a:r>
              <a:rPr lang="en-US" dirty="0" smtClean="0"/>
              <a:t> </a:t>
            </a:r>
            <a:r>
              <a:rPr lang="en-US" dirty="0" err="1" smtClean="0"/>
              <a:t>Perinatol</a:t>
            </a:r>
            <a:r>
              <a:rPr lang="en-US" dirty="0" smtClean="0"/>
              <a:t>. 2008 June; 35(2): 373–vii. </a:t>
            </a:r>
            <a:r>
              <a:rPr lang="en-US" dirty="0" err="1" smtClean="0"/>
              <a:t>PMCID</a:t>
            </a:r>
            <a:r>
              <a:rPr lang="en-US" dirty="0" smtClean="0"/>
              <a:t>: PMC2453515</a:t>
            </a:r>
          </a:p>
          <a:p>
            <a:pPr>
              <a:buNone/>
            </a:pPr>
            <a:endParaRPr lang="en-US" dirty="0" smtClean="0"/>
          </a:p>
          <a:p>
            <a:pPr>
              <a:buNone/>
            </a:pPr>
            <a:endParaRPr lang="en-US" b="1" dirty="0" smtClean="0"/>
          </a:p>
          <a:p>
            <a:pPr>
              <a:buNone/>
            </a:pPr>
            <a:endParaRPr lang="en-US" dirty="0" smtClean="0"/>
          </a:p>
          <a:p>
            <a:pPr>
              <a:buNone/>
            </a:pPr>
            <a:endParaRPr lang="en-US"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686800" cy="5638800"/>
          </a:xfrm>
        </p:spPr>
        <p:txBody>
          <a:bodyPr>
            <a:normAutofit fontScale="92500" lnSpcReduction="10000"/>
          </a:bodyPr>
          <a:lstStyle/>
          <a:p>
            <a:pPr marL="914400" indent="-558800">
              <a:buNone/>
            </a:pPr>
            <a:r>
              <a:rPr lang="en-US" dirty="0" smtClean="0"/>
              <a:t>11)  </a:t>
            </a:r>
            <a:r>
              <a:rPr lang="en-US" dirty="0" err="1" smtClean="0"/>
              <a:t>Agustina</a:t>
            </a:r>
            <a:r>
              <a:rPr lang="en-US" dirty="0" smtClean="0"/>
              <a:t> </a:t>
            </a:r>
            <a:r>
              <a:rPr lang="en-US" dirty="0" err="1" smtClean="0"/>
              <a:t>Mazzoni</a:t>
            </a:r>
            <a:r>
              <a:rPr lang="en-US" dirty="0" smtClean="0"/>
              <a:t>, Fernando </a:t>
            </a:r>
            <a:r>
              <a:rPr lang="en-US" dirty="0" err="1" smtClean="0"/>
              <a:t>Althabe</a:t>
            </a:r>
            <a:r>
              <a:rPr lang="en-US" dirty="0" smtClean="0"/>
              <a:t>, Nancy H Liu, Ana M </a:t>
            </a:r>
            <a:r>
              <a:rPr lang="en-US" dirty="0" err="1" smtClean="0"/>
              <a:t>Bonotti</a:t>
            </a:r>
            <a:r>
              <a:rPr lang="en-US" dirty="0" smtClean="0"/>
              <a:t>, Luz Gibbons, Alejandro J </a:t>
            </a:r>
            <a:r>
              <a:rPr lang="en-US" dirty="0" err="1" smtClean="0"/>
              <a:t>Sánchez</a:t>
            </a:r>
            <a:r>
              <a:rPr lang="en-US" dirty="0" smtClean="0"/>
              <a:t> and José M </a:t>
            </a:r>
            <a:r>
              <a:rPr lang="en-US" dirty="0" err="1" smtClean="0"/>
              <a:t>Belizán</a:t>
            </a:r>
            <a:r>
              <a:rPr lang="en-US" dirty="0" smtClean="0"/>
              <a:t>. </a:t>
            </a:r>
            <a:r>
              <a:rPr lang="en-US" b="1" dirty="0" smtClean="0"/>
              <a:t>Women’s preference for caesarean section: a systematic review and meta-analysis of observational studies. </a:t>
            </a:r>
            <a:r>
              <a:rPr lang="en-US" dirty="0" err="1" smtClean="0"/>
              <a:t>BJOG</a:t>
            </a:r>
            <a:r>
              <a:rPr lang="en-US" dirty="0" smtClean="0"/>
              <a:t>. 2011 March; 118(4): 391–399. </a:t>
            </a:r>
            <a:r>
              <a:rPr lang="en-US" dirty="0" err="1" smtClean="0"/>
              <a:t>NIHMSID</a:t>
            </a:r>
            <a:r>
              <a:rPr lang="en-US" dirty="0" smtClean="0"/>
              <a:t>: NIHMS246562</a:t>
            </a:r>
          </a:p>
          <a:p>
            <a:pPr marL="914400" indent="-558800">
              <a:buNone/>
            </a:pPr>
            <a:r>
              <a:rPr lang="en-US" dirty="0" smtClean="0"/>
              <a:t>12)  Joseph E. Potter, Kristine Hopkins, </a:t>
            </a:r>
            <a:r>
              <a:rPr lang="en-US" dirty="0" err="1" smtClean="0"/>
              <a:t>Anibal</a:t>
            </a:r>
            <a:r>
              <a:rPr lang="en-US" dirty="0" smtClean="0"/>
              <a:t> </a:t>
            </a:r>
            <a:r>
              <a:rPr lang="en-US" dirty="0" err="1" smtClean="0"/>
              <a:t>Faúndes</a:t>
            </a:r>
            <a:r>
              <a:rPr lang="en-US" dirty="0" smtClean="0"/>
              <a:t>, </a:t>
            </a:r>
            <a:r>
              <a:rPr lang="en-US" dirty="0" err="1" smtClean="0"/>
              <a:t>Ignez</a:t>
            </a:r>
            <a:r>
              <a:rPr lang="en-US" dirty="0" smtClean="0"/>
              <a:t> </a:t>
            </a:r>
            <a:r>
              <a:rPr lang="en-US" dirty="0" err="1" smtClean="0"/>
              <a:t>Perpétuo.</a:t>
            </a:r>
            <a:r>
              <a:rPr lang="en-US" b="1" dirty="0" err="1" smtClean="0"/>
              <a:t>Women’s</a:t>
            </a:r>
            <a:r>
              <a:rPr lang="en-US" b="1" dirty="0" smtClean="0"/>
              <a:t> Autonomy and Scheduled Cesarean Sections in Brazil: A Cautionary Tale. Birth </a:t>
            </a:r>
            <a:r>
              <a:rPr lang="en-US" dirty="0" smtClean="0"/>
              <a:t>Volume 35, Issue 1, pages 33–40, March 2008.</a:t>
            </a:r>
          </a:p>
          <a:p>
            <a:pPr marL="914400" indent="-558800">
              <a:buNone/>
            </a:pPr>
            <a:r>
              <a:rPr lang="en-US" dirty="0" smtClean="0"/>
              <a:t>13)  </a:t>
            </a:r>
            <a:r>
              <a:rPr lang="en-US" dirty="0" err="1" smtClean="0"/>
              <a:t>Unzila</a:t>
            </a:r>
            <a:r>
              <a:rPr lang="en-US" dirty="0" smtClean="0"/>
              <a:t> A Ali and Errol R </a:t>
            </a:r>
            <a:r>
              <a:rPr lang="en-US" dirty="0" err="1" smtClean="0"/>
              <a:t>Norwitz</a:t>
            </a:r>
            <a:r>
              <a:rPr lang="en-US" dirty="0" smtClean="0"/>
              <a:t>. </a:t>
            </a:r>
            <a:r>
              <a:rPr lang="en-US" b="1" dirty="0" smtClean="0"/>
              <a:t>Vacuum-Assisted Vaginal Delivery. </a:t>
            </a:r>
            <a:r>
              <a:rPr lang="en-US" dirty="0" smtClean="0"/>
              <a:t>Rev </a:t>
            </a:r>
            <a:r>
              <a:rPr lang="en-US" dirty="0" err="1" smtClean="0"/>
              <a:t>Obstet</a:t>
            </a:r>
            <a:r>
              <a:rPr lang="en-US" dirty="0" smtClean="0"/>
              <a:t> Gynecol. 2009 Winter; 2(1): 5–17. </a:t>
            </a:r>
            <a:r>
              <a:rPr lang="en-US" dirty="0" err="1" smtClean="0"/>
              <a:t>PMCID</a:t>
            </a:r>
            <a:r>
              <a:rPr lang="en-US" dirty="0" smtClean="0"/>
              <a:t>: PMC2672989</a:t>
            </a:r>
            <a:endParaRPr lang="en-US" b="1" dirty="0" smtClean="0"/>
          </a:p>
          <a:p>
            <a:pPr marL="914400" indent="-558800">
              <a:buNone/>
            </a:pPr>
            <a:endParaRPr lang="en-US" dirty="0" smtClean="0"/>
          </a:p>
          <a:p>
            <a:pPr marL="914400" indent="-558800">
              <a:buNone/>
            </a:pPr>
            <a:endParaRPr lang="en-US" dirty="0" smtClean="0"/>
          </a:p>
          <a:p>
            <a:pPr marL="914400" indent="-558800">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153400" cy="5126736"/>
          </a:xfrm>
        </p:spPr>
        <p:txBody>
          <a:bodyPr>
            <a:normAutofit fontScale="92500" lnSpcReduction="10000"/>
          </a:bodyPr>
          <a:lstStyle/>
          <a:p>
            <a:pPr marL="635000" indent="-525463">
              <a:buNone/>
            </a:pPr>
            <a:r>
              <a:rPr lang="en-US" dirty="0" smtClean="0"/>
              <a:t>14)  World Health </a:t>
            </a:r>
            <a:r>
              <a:rPr lang="en-US" dirty="0" err="1" smtClean="0"/>
              <a:t>Organisation</a:t>
            </a:r>
            <a:r>
              <a:rPr lang="en-US" dirty="0" smtClean="0"/>
              <a:t>. WHO recommendations of induction of </a:t>
            </a:r>
            <a:r>
              <a:rPr lang="en-US" dirty="0" err="1" smtClean="0"/>
              <a:t>labour</a:t>
            </a:r>
            <a:r>
              <a:rPr lang="en-US" dirty="0" smtClean="0"/>
              <a:t>. Switzerland : WHO press; 2011. p 6. </a:t>
            </a:r>
          </a:p>
          <a:p>
            <a:pPr marL="635000" indent="-525463">
              <a:buNone/>
            </a:pPr>
            <a:r>
              <a:rPr lang="en-US" dirty="0" smtClean="0"/>
              <a:t>15)  World Health </a:t>
            </a:r>
            <a:r>
              <a:rPr lang="en-US" dirty="0" err="1" smtClean="0"/>
              <a:t>Organisation</a:t>
            </a:r>
            <a:r>
              <a:rPr lang="en-US" dirty="0" smtClean="0"/>
              <a:t>. </a:t>
            </a:r>
            <a:r>
              <a:rPr lang="en-US" b="1" dirty="0" smtClean="0"/>
              <a:t>Obesity and overweight. </a:t>
            </a:r>
            <a:r>
              <a:rPr lang="en-US" dirty="0" smtClean="0"/>
              <a:t>Fact sheet N°311</a:t>
            </a:r>
            <a:br>
              <a:rPr lang="en-US" dirty="0" smtClean="0"/>
            </a:br>
            <a:r>
              <a:rPr lang="en-US" dirty="0" smtClean="0"/>
              <a:t>May 2012</a:t>
            </a:r>
          </a:p>
          <a:p>
            <a:pPr marL="635000" indent="-525463">
              <a:buNone/>
            </a:pPr>
            <a:r>
              <a:rPr lang="en-US" dirty="0" smtClean="0"/>
              <a:t>16)  Michelle A. </a:t>
            </a:r>
            <a:r>
              <a:rPr lang="en-US" dirty="0" err="1" smtClean="0"/>
              <a:t>Kominiarek</a:t>
            </a:r>
            <a:r>
              <a:rPr lang="en-US" dirty="0" smtClean="0"/>
              <a:t>, Paul </a:t>
            </a:r>
            <a:r>
              <a:rPr lang="en-US" dirty="0" err="1" smtClean="0"/>
              <a:t>VanVeldhuisen,Judith</a:t>
            </a:r>
            <a:r>
              <a:rPr lang="en-US" dirty="0" smtClean="0"/>
              <a:t> Hibbard, </a:t>
            </a:r>
            <a:r>
              <a:rPr lang="en-US" dirty="0" err="1" smtClean="0"/>
              <a:t>Helain</a:t>
            </a:r>
            <a:r>
              <a:rPr lang="en-US" dirty="0" smtClean="0"/>
              <a:t> </a:t>
            </a:r>
            <a:r>
              <a:rPr lang="en-US" dirty="0" err="1" smtClean="0"/>
              <a:t>Landy</a:t>
            </a:r>
            <a:r>
              <a:rPr lang="en-US" dirty="0" smtClean="0"/>
              <a:t>, </a:t>
            </a:r>
            <a:r>
              <a:rPr lang="en-US" dirty="0" err="1" smtClean="0"/>
              <a:t>Shoshana</a:t>
            </a:r>
            <a:r>
              <a:rPr lang="en-US" dirty="0" smtClean="0"/>
              <a:t> </a:t>
            </a:r>
            <a:r>
              <a:rPr lang="en-US" dirty="0" err="1" smtClean="0"/>
              <a:t>Haberman</a:t>
            </a:r>
            <a:r>
              <a:rPr lang="en-US" dirty="0" smtClean="0"/>
              <a:t>, Lee </a:t>
            </a:r>
            <a:r>
              <a:rPr lang="en-US" dirty="0" err="1" smtClean="0"/>
              <a:t>Learman</a:t>
            </a:r>
            <a:r>
              <a:rPr lang="en-US" dirty="0" smtClean="0"/>
              <a:t>. </a:t>
            </a:r>
            <a:r>
              <a:rPr lang="en-US" b="1" dirty="0" smtClean="0"/>
              <a:t>The Maternal Body Mass Index: A Strong Association with Delivery Route. </a:t>
            </a:r>
            <a:r>
              <a:rPr lang="en-US" dirty="0" smtClean="0"/>
              <a:t>Am J </a:t>
            </a:r>
            <a:r>
              <a:rPr lang="en-US" dirty="0" err="1" smtClean="0"/>
              <a:t>Obstet</a:t>
            </a:r>
            <a:r>
              <a:rPr lang="en-US" dirty="0" smtClean="0"/>
              <a:t> Gynecol. 2010 September; 203(3): 264.e1–264.e7. </a:t>
            </a:r>
            <a:r>
              <a:rPr lang="en-US" dirty="0" err="1" smtClean="0"/>
              <a:t>PMCID</a:t>
            </a:r>
            <a:r>
              <a:rPr lang="en-US" dirty="0" smtClean="0"/>
              <a:t>: PMC2933947</a:t>
            </a:r>
          </a:p>
          <a:p>
            <a:pPr marL="635000" indent="-525463">
              <a:buNone/>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763000" cy="5867400"/>
          </a:xfrm>
        </p:spPr>
        <p:txBody>
          <a:bodyPr>
            <a:normAutofit fontScale="92500" lnSpcReduction="10000"/>
          </a:bodyPr>
          <a:lstStyle/>
          <a:p>
            <a:pPr marL="635000" indent="-533400" defTabSz="685800">
              <a:buNone/>
            </a:pPr>
            <a:r>
              <a:rPr lang="en-US" dirty="0" smtClean="0"/>
              <a:t>17)  NICE clinical guidelines on Caesarean Section. Issued: November 2011. Available from : http://publications.nice.org.uk/caesarean-section-cg132</a:t>
            </a:r>
          </a:p>
          <a:p>
            <a:pPr marL="635000" indent="-533400" defTabSz="685800">
              <a:buNone/>
            </a:pPr>
            <a:r>
              <a:rPr lang="en-US" dirty="0" smtClean="0"/>
              <a:t>18)  William A. </a:t>
            </a:r>
            <a:r>
              <a:rPr lang="en-US" dirty="0" err="1" smtClean="0"/>
              <a:t>Grobman</a:t>
            </a:r>
            <a:r>
              <a:rPr lang="en-US" dirty="0" smtClean="0"/>
              <a:t>, </a:t>
            </a:r>
            <a:r>
              <a:rPr lang="en-US" dirty="0" err="1" smtClean="0"/>
              <a:t>Yinglei</a:t>
            </a:r>
            <a:r>
              <a:rPr lang="en-US" dirty="0" smtClean="0"/>
              <a:t> Lai, Mark B. Landon, Catherine Y. </a:t>
            </a:r>
            <a:r>
              <a:rPr lang="en-US" dirty="0" err="1" smtClean="0"/>
              <a:t>Spong</a:t>
            </a:r>
            <a:r>
              <a:rPr lang="en-US" dirty="0" smtClean="0"/>
              <a:t>, Dwight J. Rouse. </a:t>
            </a:r>
            <a:r>
              <a:rPr lang="en-US" b="1" dirty="0" smtClean="0"/>
              <a:t>The change in the </a:t>
            </a:r>
            <a:r>
              <a:rPr lang="en-US" b="1" dirty="0" err="1" smtClean="0"/>
              <a:t>VBAC</a:t>
            </a:r>
            <a:r>
              <a:rPr lang="en-US" b="1" dirty="0" smtClean="0"/>
              <a:t> Rate: An Epidemiologic Analysis. </a:t>
            </a:r>
            <a:r>
              <a:rPr lang="en-US" dirty="0" err="1" smtClean="0"/>
              <a:t>Paediat</a:t>
            </a:r>
            <a:r>
              <a:rPr lang="en-US" dirty="0" smtClean="0"/>
              <a:t> </a:t>
            </a:r>
            <a:r>
              <a:rPr lang="en-US" dirty="0" err="1" smtClean="0"/>
              <a:t>Perinat</a:t>
            </a:r>
            <a:r>
              <a:rPr lang="en-US" dirty="0" smtClean="0"/>
              <a:t> </a:t>
            </a:r>
            <a:r>
              <a:rPr lang="en-US" dirty="0" err="1" smtClean="0"/>
              <a:t>Epidemiol</a:t>
            </a:r>
            <a:r>
              <a:rPr lang="en-US" dirty="0" smtClean="0"/>
              <a:t>. 2011 January; 25(1): 37–43. </a:t>
            </a:r>
            <a:r>
              <a:rPr lang="en-US" dirty="0" err="1" smtClean="0"/>
              <a:t>PMCID</a:t>
            </a:r>
            <a:r>
              <a:rPr lang="en-US" dirty="0" smtClean="0"/>
              <a:t>: PMC3066476</a:t>
            </a:r>
          </a:p>
          <a:p>
            <a:pPr marL="635000" indent="-533400" defTabSz="685800">
              <a:buNone/>
            </a:pPr>
            <a:r>
              <a:rPr lang="en-US" dirty="0" smtClean="0"/>
              <a:t>19)  </a:t>
            </a:r>
            <a:r>
              <a:rPr lang="en-US" dirty="0" err="1" smtClean="0"/>
              <a:t>Jostein</a:t>
            </a:r>
            <a:r>
              <a:rPr lang="en-US" dirty="0" smtClean="0"/>
              <a:t> </a:t>
            </a:r>
            <a:r>
              <a:rPr lang="en-US" dirty="0" err="1" smtClean="0"/>
              <a:t>Grytten</a:t>
            </a:r>
            <a:r>
              <a:rPr lang="en-US" dirty="0" smtClean="0"/>
              <a:t>,</a:t>
            </a:r>
            <a:r>
              <a:rPr lang="en-US" baseline="30000" dirty="0" smtClean="0"/>
              <a:t> </a:t>
            </a:r>
            <a:r>
              <a:rPr lang="en-US" dirty="0" smtClean="0"/>
              <a:t>Lars </a:t>
            </a:r>
            <a:r>
              <a:rPr lang="en-US" dirty="0" err="1" smtClean="0"/>
              <a:t>Monkerud</a:t>
            </a:r>
            <a:r>
              <a:rPr lang="en-US" dirty="0" smtClean="0"/>
              <a:t>, </a:t>
            </a:r>
            <a:r>
              <a:rPr lang="en-US" dirty="0" err="1" smtClean="0"/>
              <a:t>Terje</a:t>
            </a:r>
            <a:r>
              <a:rPr lang="en-US" dirty="0" smtClean="0"/>
              <a:t> P Hagen, Rune </a:t>
            </a:r>
            <a:r>
              <a:rPr lang="en-US" dirty="0" err="1" smtClean="0"/>
              <a:t>Sørensen</a:t>
            </a:r>
            <a:r>
              <a:rPr lang="en-US" dirty="0" smtClean="0"/>
              <a:t>, Anne </a:t>
            </a:r>
            <a:r>
              <a:rPr lang="en-US" dirty="0" err="1" smtClean="0"/>
              <a:t>Eskild</a:t>
            </a:r>
            <a:r>
              <a:rPr lang="en-US" dirty="0" smtClean="0"/>
              <a:t> and Irene </a:t>
            </a:r>
            <a:r>
              <a:rPr lang="en-US" dirty="0" err="1" smtClean="0"/>
              <a:t>Skau</a:t>
            </a:r>
            <a:r>
              <a:rPr lang="en-US" dirty="0" smtClean="0"/>
              <a:t>. </a:t>
            </a:r>
            <a:r>
              <a:rPr lang="en-US" b="1" dirty="0" smtClean="0"/>
              <a:t>The impact of hospital revenue on the increase in Caesarean sections in Norway. A panel data analysis of hospitals 1976-2005. </a:t>
            </a:r>
            <a:r>
              <a:rPr lang="en-US" dirty="0" smtClean="0"/>
              <a:t>BMC Health </a:t>
            </a:r>
            <a:r>
              <a:rPr lang="en-US" dirty="0" err="1" smtClean="0"/>
              <a:t>Serv</a:t>
            </a:r>
            <a:r>
              <a:rPr lang="en-US" dirty="0" smtClean="0"/>
              <a:t> Res. 2011; 11: 267. </a:t>
            </a:r>
            <a:r>
              <a:rPr lang="en-US" dirty="0" err="1" smtClean="0"/>
              <a:t>PMCID</a:t>
            </a:r>
            <a:r>
              <a:rPr lang="en-US" dirty="0" smtClean="0"/>
              <a:t>: PMC3210106</a:t>
            </a:r>
          </a:p>
          <a:p>
            <a:pPr marL="635000" indent="-533400" defTabSz="685800">
              <a:buNone/>
            </a:pPr>
            <a:endParaRPr lang="en-US" dirty="0" smtClean="0"/>
          </a:p>
          <a:p>
            <a:pPr marL="635000" indent="-533400" defTabSz="685800">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toon2.jpg"/>
          <p:cNvPicPr>
            <a:picLocks noChangeAspect="1"/>
          </p:cNvPicPr>
          <p:nvPr/>
        </p:nvPicPr>
        <p:blipFill>
          <a:blip r:embed="rId2"/>
          <a:srcRect t="11173"/>
          <a:stretch>
            <a:fillRect/>
          </a:stretch>
        </p:blipFill>
        <p:spPr>
          <a:xfrm>
            <a:off x="0" y="0"/>
            <a:ext cx="9254613" cy="6858000"/>
          </a:xfrm>
          <a:prstGeom prst="rect">
            <a:avLst/>
          </a:prstGeom>
        </p:spPr>
      </p:pic>
      <p:sp>
        <p:nvSpPr>
          <p:cNvPr id="3" name="Content Placeholder 2"/>
          <p:cNvSpPr>
            <a:spLocks noGrp="1"/>
          </p:cNvSpPr>
          <p:nvPr>
            <p:ph idx="1"/>
          </p:nvPr>
        </p:nvSpPr>
        <p:spPr>
          <a:xfrm>
            <a:off x="-304800" y="3733800"/>
            <a:ext cx="6477000" cy="3505200"/>
          </a:xfrm>
        </p:spPr>
        <p:txBody>
          <a:bodyPr>
            <a:normAutofit/>
          </a:bodyPr>
          <a:lstStyle/>
          <a:p>
            <a:pPr algn="r">
              <a:buNone/>
            </a:pPr>
            <a:endParaRPr lang="en-US" sz="3200" b="1" i="1" dirty="0" smtClean="0">
              <a:latin typeface="Gautami" pitchFamily="34" charset="0"/>
              <a:cs typeface="Gautami" pitchFamily="34" charset="0"/>
            </a:endParaRPr>
          </a:p>
          <a:p>
            <a:pPr algn="r">
              <a:buNone/>
            </a:pPr>
            <a:r>
              <a:rPr lang="en-US" sz="3200" b="1" i="1" dirty="0" smtClean="0">
                <a:latin typeface="Gautami" pitchFamily="34" charset="0"/>
                <a:cs typeface="Gautami" pitchFamily="34" charset="0"/>
              </a:rPr>
              <a:t>	WHO says, </a:t>
            </a:r>
            <a:r>
              <a:rPr lang="en-US" sz="3600" b="1" i="1" dirty="0" smtClean="0">
                <a:latin typeface="Gautami" pitchFamily="34" charset="0"/>
                <a:cs typeface="Gautami" pitchFamily="34" charset="0"/>
              </a:rPr>
              <a:t>“There is no justification for any region to have CS rates higher than 10-15%”</a:t>
            </a:r>
            <a:r>
              <a:rPr lang="en-US" sz="3200" b="1" i="1" dirty="0" smtClean="0">
                <a:latin typeface="Gautami" pitchFamily="34" charset="0"/>
                <a:cs typeface="Gautami" pitchFamily="34" charset="0"/>
              </a:rPr>
              <a:t>. </a:t>
            </a:r>
          </a:p>
          <a:p>
            <a:pPr algn="r">
              <a:buNone/>
            </a:pPr>
            <a:endParaRPr lang="en-US" sz="3200" b="1" i="1" dirty="0">
              <a:latin typeface="Gautami" pitchFamily="34" charset="0"/>
              <a:cs typeface="Gautam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736336"/>
          </a:xfrm>
        </p:spPr>
        <p:txBody>
          <a:bodyPr>
            <a:normAutofit fontScale="92500" lnSpcReduction="20000"/>
          </a:bodyPr>
          <a:lstStyle/>
          <a:p>
            <a:pPr marL="736600" indent="-609600">
              <a:buNone/>
            </a:pPr>
            <a:r>
              <a:rPr lang="en-US" dirty="0" smtClean="0"/>
              <a:t>20)</a:t>
            </a:r>
            <a:r>
              <a:rPr lang="en-US" dirty="0" err="1" smtClean="0"/>
              <a:t>Kuei-Hui</a:t>
            </a:r>
            <a:r>
              <a:rPr lang="en-US" dirty="0" smtClean="0"/>
              <a:t> Chu, Chen-</a:t>
            </a:r>
            <a:r>
              <a:rPr lang="en-US" dirty="0" err="1" smtClean="0"/>
              <a:t>Jei</a:t>
            </a:r>
            <a:r>
              <a:rPr lang="en-US" dirty="0" smtClean="0"/>
              <a:t> Tai, Chun-</a:t>
            </a:r>
            <a:r>
              <a:rPr lang="en-US" dirty="0" err="1" smtClean="0"/>
              <a:t>Sen</a:t>
            </a:r>
            <a:r>
              <a:rPr lang="en-US" dirty="0" smtClean="0"/>
              <a:t> Hsu, Mei-Chiang </a:t>
            </a:r>
            <a:r>
              <a:rPr lang="en-US" dirty="0" err="1" smtClean="0"/>
              <a:t>Yeh</a:t>
            </a:r>
            <a:r>
              <a:rPr lang="en-US" dirty="0" smtClean="0"/>
              <a:t> and Li-Yin </a:t>
            </a:r>
            <a:r>
              <a:rPr lang="en-US" dirty="0" err="1" smtClean="0"/>
              <a:t>Chien</a:t>
            </a:r>
            <a:r>
              <a:rPr lang="en-US" dirty="0" smtClean="0"/>
              <a:t>. </a:t>
            </a:r>
            <a:r>
              <a:rPr lang="en-US" b="1" dirty="0" smtClean="0"/>
              <a:t>Women's preference for cesarean delivery and differences between Taiwanese women undergoing different modes of delivery. </a:t>
            </a:r>
            <a:r>
              <a:rPr lang="en-US" dirty="0" smtClean="0"/>
              <a:t>BMC Health </a:t>
            </a:r>
            <a:r>
              <a:rPr lang="en-US" dirty="0" err="1" smtClean="0"/>
              <a:t>Serv</a:t>
            </a:r>
            <a:r>
              <a:rPr lang="en-US" dirty="0" smtClean="0"/>
              <a:t> Res. 2010; 10: 138. </a:t>
            </a:r>
            <a:r>
              <a:rPr lang="en-US" dirty="0" err="1" smtClean="0"/>
              <a:t>PMCID</a:t>
            </a:r>
            <a:r>
              <a:rPr lang="en-US" dirty="0" smtClean="0"/>
              <a:t>: PMC2885388</a:t>
            </a:r>
          </a:p>
          <a:p>
            <a:pPr marL="736600" indent="-609600">
              <a:buNone/>
            </a:pPr>
            <a:r>
              <a:rPr lang="en-US" dirty="0" smtClean="0"/>
              <a:t>21)   Louise </a:t>
            </a:r>
            <a:r>
              <a:rPr lang="en-US" dirty="0" err="1" smtClean="0"/>
              <a:t>Duperron</a:t>
            </a:r>
            <a:r>
              <a:rPr lang="en-US" dirty="0" smtClean="0"/>
              <a:t>. </a:t>
            </a:r>
            <a:r>
              <a:rPr lang="en-US" b="1" dirty="0" smtClean="0"/>
              <a:t>Should patients be entitled to cesarean section on demand? </a:t>
            </a:r>
            <a:r>
              <a:rPr lang="en-US" dirty="0" smtClean="0"/>
              <a:t>YES. Can </a:t>
            </a:r>
            <a:r>
              <a:rPr lang="en-US" dirty="0" err="1" smtClean="0"/>
              <a:t>Fam</a:t>
            </a:r>
            <a:r>
              <a:rPr lang="en-US" dirty="0" smtClean="0"/>
              <a:t> Physician. 2011 November; 57(11): 1246–1248. </a:t>
            </a:r>
            <a:r>
              <a:rPr lang="en-US" dirty="0" err="1" smtClean="0"/>
              <a:t>PMCID</a:t>
            </a:r>
            <a:r>
              <a:rPr lang="en-US" dirty="0" smtClean="0"/>
              <a:t>: PMC3215597</a:t>
            </a:r>
          </a:p>
          <a:p>
            <a:pPr marL="736600" indent="-609600">
              <a:buNone/>
            </a:pPr>
            <a:r>
              <a:rPr lang="en-US" dirty="0" smtClean="0"/>
              <a:t>22) </a:t>
            </a:r>
            <a:r>
              <a:rPr lang="en-US" dirty="0" err="1" smtClean="0"/>
              <a:t>Bahareh</a:t>
            </a:r>
            <a:r>
              <a:rPr lang="en-US" dirty="0" smtClean="0"/>
              <a:t> </a:t>
            </a:r>
            <a:r>
              <a:rPr lang="en-US" dirty="0" err="1" smtClean="0"/>
              <a:t>Yazdizadeh</a:t>
            </a:r>
            <a:r>
              <a:rPr lang="en-US" dirty="0" smtClean="0"/>
              <a:t>, </a:t>
            </a:r>
            <a:r>
              <a:rPr lang="en-US" dirty="0" err="1" smtClean="0"/>
              <a:t>Saharnaz</a:t>
            </a:r>
            <a:r>
              <a:rPr lang="en-US" dirty="0" smtClean="0"/>
              <a:t> </a:t>
            </a:r>
            <a:r>
              <a:rPr lang="en-US" dirty="0" err="1" smtClean="0"/>
              <a:t>Nedjat</a:t>
            </a:r>
            <a:r>
              <a:rPr lang="en-US" dirty="0" smtClean="0"/>
              <a:t>,</a:t>
            </a:r>
            <a:r>
              <a:rPr lang="en-US" baseline="30000" dirty="0" smtClean="0"/>
              <a:t> </a:t>
            </a:r>
            <a:r>
              <a:rPr lang="en-US" dirty="0" err="1" smtClean="0"/>
              <a:t>Kazem</a:t>
            </a:r>
            <a:r>
              <a:rPr lang="en-US" dirty="0" smtClean="0"/>
              <a:t> Mohammad, </a:t>
            </a:r>
            <a:r>
              <a:rPr lang="en-US" dirty="0" err="1" smtClean="0"/>
              <a:t>Arash</a:t>
            </a:r>
            <a:r>
              <a:rPr lang="en-US" dirty="0" smtClean="0"/>
              <a:t> </a:t>
            </a:r>
            <a:r>
              <a:rPr lang="en-US" dirty="0" err="1" smtClean="0"/>
              <a:t>Rashidian</a:t>
            </a:r>
            <a:r>
              <a:rPr lang="en-US" dirty="0" smtClean="0"/>
              <a:t>, </a:t>
            </a:r>
            <a:r>
              <a:rPr lang="en-US" dirty="0" err="1" smtClean="0"/>
              <a:t>Nasrin</a:t>
            </a:r>
            <a:r>
              <a:rPr lang="en-US" dirty="0" smtClean="0"/>
              <a:t> </a:t>
            </a:r>
            <a:r>
              <a:rPr lang="en-US" dirty="0" err="1" smtClean="0"/>
              <a:t>Changizi</a:t>
            </a:r>
            <a:r>
              <a:rPr lang="en-US" dirty="0" smtClean="0"/>
              <a:t> and Reza </a:t>
            </a:r>
            <a:r>
              <a:rPr lang="en-US" dirty="0" err="1" smtClean="0"/>
              <a:t>Majdzadeh</a:t>
            </a:r>
            <a:r>
              <a:rPr lang="en-US" dirty="0" smtClean="0"/>
              <a:t>. </a:t>
            </a:r>
            <a:r>
              <a:rPr lang="en-US" b="1" dirty="0" smtClean="0"/>
              <a:t>Cesarean section rate in Iran, multidimensional approaches for behavioral change of providers: a qualitative study. </a:t>
            </a:r>
            <a:r>
              <a:rPr lang="en-US" dirty="0" smtClean="0"/>
              <a:t>BMC Health </a:t>
            </a:r>
            <a:r>
              <a:rPr lang="en-US" dirty="0" err="1" smtClean="0"/>
              <a:t>Serv</a:t>
            </a:r>
            <a:r>
              <a:rPr lang="en-US" dirty="0" smtClean="0"/>
              <a:t> Res. 2011; 11: 159. </a:t>
            </a:r>
            <a:r>
              <a:rPr lang="en-US" dirty="0" err="1" smtClean="0"/>
              <a:t>PMCID</a:t>
            </a:r>
            <a:r>
              <a:rPr lang="en-US" dirty="0" smtClean="0"/>
              <a:t>: PMC3146409</a:t>
            </a:r>
          </a:p>
          <a:p>
            <a:pPr marL="736600" indent="-609600">
              <a:buNone/>
            </a:pPr>
            <a:endParaRPr lang="en-US" dirty="0" smtClean="0"/>
          </a:p>
          <a:p>
            <a:pPr marL="736600" indent="-609600">
              <a:buNone/>
            </a:pPr>
            <a:endParaRPr lang="en-US" dirty="0" smtClean="0"/>
          </a:p>
          <a:p>
            <a:pPr marL="736600" indent="-609600">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325112"/>
          </a:xfrm>
        </p:spPr>
        <p:txBody>
          <a:bodyPr/>
          <a:lstStyle/>
          <a:p>
            <a:pPr marL="685800" indent="-677863">
              <a:buNone/>
            </a:pPr>
            <a:r>
              <a:rPr lang="en-US" dirty="0" smtClean="0"/>
              <a:t>23)  Childbirth connections.org[Internet]. New York: Childbirth Connection, October 2006. Available from : http://www.childbirthconnection.org/article.asp?ClickedLink=274&amp;ck=10168&amp;area=27</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105400" cy="1015663"/>
          </a:xfrm>
          <a:prstGeom prst="rect">
            <a:avLst/>
          </a:prstGeom>
        </p:spPr>
        <p:txBody>
          <a:bodyPr wrap="square">
            <a:spAutoFit/>
          </a:bodyPr>
          <a:lstStyle/>
          <a:p>
            <a:r>
              <a:rPr lang="en-US" sz="6000" i="1" dirty="0" smtClean="0">
                <a:solidFill>
                  <a:schemeClr val="bg1"/>
                </a:solidFill>
              </a:rPr>
              <a:t>Thank  You!!!</a:t>
            </a:r>
            <a:endParaRPr lang="en-US" sz="6000" i="1" dirty="0">
              <a:solidFill>
                <a:schemeClr val="bg1"/>
              </a:solidFill>
            </a:endParaRPr>
          </a:p>
        </p:txBody>
      </p:sp>
      <p:pic>
        <p:nvPicPr>
          <p:cNvPr id="2050" name="Picture 2" descr="http://24.media.tumblr.com/tumblr_m9k7drKib11qe8ym8o1_1280.jpg"/>
          <p:cNvPicPr>
            <a:picLocks noChangeAspect="1" noChangeArrowheads="1"/>
          </p:cNvPicPr>
          <p:nvPr/>
        </p:nvPicPr>
        <p:blipFill>
          <a:blip r:embed="rId3"/>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6477000" cy="1600200"/>
          </a:xfrm>
          <a:solidFill>
            <a:schemeClr val="bg1"/>
          </a:solidFill>
        </p:spPr>
        <p:txBody>
          <a:bodyPr>
            <a:normAutofit fontScale="90000"/>
          </a:bodyPr>
          <a:lstStyle/>
          <a:p>
            <a:pPr algn="ctr"/>
            <a:r>
              <a:rPr lang="en-US" dirty="0" smtClean="0">
                <a:solidFill>
                  <a:srgbClr val="00B0F0"/>
                </a:solidFill>
              </a:rPr>
              <a:t>Problem statement…</a:t>
            </a:r>
            <a:br>
              <a:rPr lang="en-US" dirty="0" smtClean="0">
                <a:solidFill>
                  <a:srgbClr val="00B0F0"/>
                </a:solidFill>
              </a:rPr>
            </a:br>
            <a:r>
              <a:rPr lang="en-US" dirty="0" smtClean="0">
                <a:solidFill>
                  <a:srgbClr val="00B0F0"/>
                </a:solidFill>
              </a:rPr>
              <a:t>What is the rate of CS at present?</a:t>
            </a:r>
            <a:endParaRPr lang="en-US" dirty="0">
              <a:solidFill>
                <a:srgbClr val="00B0F0"/>
              </a:solidFill>
            </a:endParaRPr>
          </a:p>
        </p:txBody>
      </p:sp>
      <p:sp>
        <p:nvSpPr>
          <p:cNvPr id="3" name="Content Placeholder 2"/>
          <p:cNvSpPr>
            <a:spLocks noGrp="1"/>
          </p:cNvSpPr>
          <p:nvPr>
            <p:ph idx="1"/>
          </p:nvPr>
        </p:nvSpPr>
        <p:spPr>
          <a:xfrm>
            <a:off x="0" y="1905000"/>
            <a:ext cx="9144000" cy="4267200"/>
          </a:xfrm>
        </p:spPr>
        <p:txBody>
          <a:bodyPr>
            <a:noAutofit/>
          </a:bodyPr>
          <a:lstStyle/>
          <a:p>
            <a:pPr>
              <a:lnSpc>
                <a:spcPct val="150000"/>
              </a:lnSpc>
              <a:buNone/>
            </a:pPr>
            <a:r>
              <a:rPr lang="en-US" sz="2900" dirty="0" smtClean="0"/>
              <a:t>WORLD[2]…</a:t>
            </a:r>
          </a:p>
          <a:p>
            <a:pPr>
              <a:lnSpc>
                <a:spcPct val="150000"/>
              </a:lnSpc>
            </a:pPr>
            <a:r>
              <a:rPr lang="en-US" sz="2900" dirty="0" smtClean="0"/>
              <a:t>Although unevenly distributed, 15% (0.4 – 40.5%) of births worldwide occur by CS.</a:t>
            </a:r>
          </a:p>
          <a:p>
            <a:pPr>
              <a:lnSpc>
                <a:spcPct val="150000"/>
              </a:lnSpc>
            </a:pPr>
            <a:r>
              <a:rPr lang="en-US" sz="2900" dirty="0" smtClean="0"/>
              <a:t>In developed countries, it is 21.1% (6.2 – 36.0%).</a:t>
            </a:r>
          </a:p>
          <a:p>
            <a:pPr>
              <a:lnSpc>
                <a:spcPct val="150000"/>
              </a:lnSpc>
            </a:pPr>
            <a:r>
              <a:rPr lang="en-US" sz="2900" dirty="0" smtClean="0"/>
              <a:t>In less developed countries, it is 14.3% (0.4-40.5%).</a:t>
            </a:r>
          </a:p>
          <a:p>
            <a:pPr>
              <a:lnSpc>
                <a:spcPct val="150000"/>
              </a:lnSpc>
            </a:pPr>
            <a:r>
              <a:rPr lang="en-US" sz="2900" dirty="0" smtClean="0"/>
              <a:t>In least developed countries it is only 2% (0.4-6.0%)</a:t>
            </a:r>
            <a:endParaRPr lang="en-US" sz="2900" dirty="0"/>
          </a:p>
        </p:txBody>
      </p:sp>
      <p:pic>
        <p:nvPicPr>
          <p:cNvPr id="62466" name="Picture 2" descr="http://t1.gstatic.com/images?q=tbn:ANd9GcS0G0fIcLbjHvcfT3kHIA9vBOOkaKRtE4A4ZciwPPRFEh-2ttONZQ"/>
          <p:cNvPicPr>
            <a:picLocks noChangeAspect="1" noChangeArrowheads="1"/>
          </p:cNvPicPr>
          <p:nvPr/>
        </p:nvPicPr>
        <p:blipFill>
          <a:blip r:embed="rId2"/>
          <a:srcRect/>
          <a:stretch>
            <a:fillRect/>
          </a:stretch>
        </p:blipFill>
        <p:spPr bwMode="auto">
          <a:xfrm>
            <a:off x="0" y="304800"/>
            <a:ext cx="2143125" cy="1752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4191000" cy="4974336"/>
          </a:xfrm>
        </p:spPr>
        <p:txBody>
          <a:bodyPr/>
          <a:lstStyle/>
          <a:p>
            <a:pPr>
              <a:buNone/>
            </a:pPr>
            <a:r>
              <a:rPr lang="en-US" dirty="0" smtClean="0"/>
              <a:t>	</a:t>
            </a:r>
            <a:r>
              <a:rPr lang="en-US" sz="4000" dirty="0" smtClean="0">
                <a:solidFill>
                  <a:srgbClr val="00B0F0"/>
                </a:solidFill>
              </a:rPr>
              <a:t>INDIA :</a:t>
            </a:r>
            <a:r>
              <a:rPr lang="en-US" dirty="0" smtClean="0">
                <a:solidFill>
                  <a:srgbClr val="00B0F0"/>
                </a:solidFill>
              </a:rPr>
              <a:t> </a:t>
            </a:r>
          </a:p>
          <a:p>
            <a:pPr>
              <a:buNone/>
            </a:pPr>
            <a:endParaRPr lang="en-US" dirty="0" smtClean="0">
              <a:solidFill>
                <a:srgbClr val="00B0F0"/>
              </a:solidFill>
            </a:endParaRPr>
          </a:p>
          <a:p>
            <a:pPr>
              <a:buNone/>
            </a:pPr>
            <a:r>
              <a:rPr lang="en-US" dirty="0" smtClean="0">
                <a:solidFill>
                  <a:srgbClr val="00B0F0"/>
                </a:solidFill>
              </a:rPr>
              <a:t>	</a:t>
            </a:r>
            <a:r>
              <a:rPr lang="en-US" dirty="0" smtClean="0"/>
              <a:t>According to the World Health statistics 2012 published by WHO the rate of caesarean section is 9% from 2005 to 2010 [2] </a:t>
            </a:r>
          </a:p>
          <a:p>
            <a:pPr>
              <a:buNone/>
            </a:pPr>
            <a:r>
              <a:rPr lang="en-US" dirty="0" smtClean="0"/>
              <a:t> </a:t>
            </a:r>
          </a:p>
          <a:p>
            <a:pPr>
              <a:buNone/>
            </a:pPr>
            <a:endParaRPr lang="en-US" dirty="0"/>
          </a:p>
        </p:txBody>
      </p:sp>
      <p:pic>
        <p:nvPicPr>
          <p:cNvPr id="61442" name="Picture 2" descr="http://t2.gstatic.com/images?q=tbn:ANd9GcSzc_sqpsOur6kDkc5Mu5P55lOL1fkrIPh0wXQoA042GjRqLOYf"/>
          <p:cNvPicPr>
            <a:picLocks noChangeAspect="1" noChangeArrowheads="1"/>
          </p:cNvPicPr>
          <p:nvPr/>
        </p:nvPicPr>
        <p:blipFill>
          <a:blip r:embed="rId2"/>
          <a:srcRect/>
          <a:stretch>
            <a:fillRect/>
          </a:stretch>
        </p:blipFill>
        <p:spPr bwMode="auto">
          <a:xfrm>
            <a:off x="5029200" y="2133600"/>
            <a:ext cx="3886200" cy="316761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066800"/>
          </a:xfrm>
        </p:spPr>
        <p:txBody>
          <a:bodyPr/>
          <a:lstStyle/>
          <a:p>
            <a:r>
              <a:rPr lang="en-US" dirty="0" smtClean="0">
                <a:solidFill>
                  <a:srgbClr val="00B0F0"/>
                </a:solidFill>
              </a:rPr>
              <a:t>When is a CS done?</a:t>
            </a:r>
            <a:endParaRPr lang="en-US" dirty="0">
              <a:solidFill>
                <a:srgbClr val="00B0F0"/>
              </a:solidFill>
            </a:endParaRPr>
          </a:p>
        </p:txBody>
      </p:sp>
      <p:sp>
        <p:nvSpPr>
          <p:cNvPr id="3" name="Content Placeholder 2"/>
          <p:cNvSpPr>
            <a:spLocks noGrp="1"/>
          </p:cNvSpPr>
          <p:nvPr>
            <p:ph idx="1"/>
          </p:nvPr>
        </p:nvSpPr>
        <p:spPr>
          <a:xfrm>
            <a:off x="0" y="1828800"/>
            <a:ext cx="4114800" cy="5029200"/>
          </a:xfrm>
        </p:spPr>
        <p:txBody>
          <a:bodyPr>
            <a:normAutofit/>
          </a:bodyPr>
          <a:lstStyle/>
          <a:p>
            <a:r>
              <a:rPr lang="en-US" dirty="0" smtClean="0"/>
              <a:t>NICE clinical guidelines on CS.</a:t>
            </a:r>
          </a:p>
          <a:p>
            <a:r>
              <a:rPr lang="en-US" dirty="0" smtClean="0"/>
              <a:t>Issued: November 2011.</a:t>
            </a:r>
          </a:p>
          <a:p>
            <a:r>
              <a:rPr lang="en-US" dirty="0" smtClean="0"/>
              <a:t>Have also conducted detailed surveys to compare caesarean section and vaginal delivery seen below</a:t>
            </a:r>
          </a:p>
        </p:txBody>
      </p:sp>
      <p:pic>
        <p:nvPicPr>
          <p:cNvPr id="4" name="Picture 3" descr="caes fun.jpg"/>
          <p:cNvPicPr>
            <a:picLocks noChangeAspect="1"/>
          </p:cNvPicPr>
          <p:nvPr/>
        </p:nvPicPr>
        <p:blipFill>
          <a:blip r:embed="rId3"/>
          <a:srcRect l="5556" r="9402"/>
          <a:stretch>
            <a:fillRect/>
          </a:stretch>
        </p:blipFill>
        <p:spPr>
          <a:xfrm>
            <a:off x="4089400" y="1828800"/>
            <a:ext cx="5054600"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noAutofit/>
          </a:bodyPr>
          <a:lstStyle/>
          <a:p>
            <a:r>
              <a:rPr lang="en-US" sz="3200" b="1" i="1" dirty="0" smtClean="0">
                <a:solidFill>
                  <a:srgbClr val="00B0F0"/>
                </a:solidFill>
              </a:rPr>
              <a:t>Effects around the time of birth…</a:t>
            </a:r>
            <a:r>
              <a:rPr lang="en-US" dirty="0" smtClean="0"/>
              <a:t/>
            </a:r>
            <a:br>
              <a:rPr lang="en-US" dirty="0" smtClean="0"/>
            </a:br>
            <a:endParaRPr lang="en-US" dirty="0"/>
          </a:p>
        </p:txBody>
      </p:sp>
      <p:graphicFrame>
        <p:nvGraphicFramePr>
          <p:cNvPr id="12" name="Table 11"/>
          <p:cNvGraphicFramePr>
            <a:graphicFrameLocks noGrp="1"/>
          </p:cNvGraphicFramePr>
          <p:nvPr/>
        </p:nvGraphicFramePr>
        <p:xfrm>
          <a:off x="0" y="1600200"/>
          <a:ext cx="9144000" cy="4836937"/>
        </p:xfrm>
        <a:graphic>
          <a:graphicData uri="http://schemas.openxmlformats.org/drawingml/2006/table">
            <a:tbl>
              <a:tblPr firstRow="1" bandCol="1">
                <a:tableStyleId>{5C22544A-7EE6-4342-B048-85BDC9FD1C3A}</a:tableStyleId>
              </a:tblPr>
              <a:tblGrid>
                <a:gridCol w="5105400"/>
                <a:gridCol w="4038600"/>
              </a:tblGrid>
              <a:tr h="1208626">
                <a:tc>
                  <a:txBody>
                    <a:bodyPr/>
                    <a:lstStyle/>
                    <a:p>
                      <a:pPr algn="ctr"/>
                      <a:r>
                        <a:rPr lang="en-US" sz="2400" dirty="0" smtClean="0"/>
                        <a:t>Effect</a:t>
                      </a:r>
                      <a:endParaRPr lang="en-US" sz="2400" dirty="0"/>
                    </a:p>
                  </a:txBody>
                  <a:tcPr/>
                </a:tc>
                <a:tc>
                  <a:txBody>
                    <a:bodyPr/>
                    <a:lstStyle/>
                    <a:p>
                      <a:pPr algn="l"/>
                      <a:r>
                        <a:rPr lang="en-US" sz="2400" dirty="0" smtClean="0"/>
                        <a:t>Relative</a:t>
                      </a:r>
                      <a:r>
                        <a:rPr lang="en-US" sz="2400" baseline="0" dirty="0" smtClean="0"/>
                        <a:t> risk(CS compared with vaginal birth)</a:t>
                      </a:r>
                      <a:endParaRPr lang="en-US" sz="2400" dirty="0"/>
                    </a:p>
                  </a:txBody>
                  <a:tcPr/>
                </a:tc>
              </a:tr>
              <a:tr h="483451">
                <a:tc gridSpan="2">
                  <a:txBody>
                    <a:bodyPr/>
                    <a:lstStyle/>
                    <a:p>
                      <a:pPr algn="l"/>
                      <a:r>
                        <a:rPr lang="en-US" sz="2400" b="1" i="1" dirty="0" smtClean="0"/>
                        <a:t>Reduced after CS… </a:t>
                      </a:r>
                      <a:endParaRPr lang="en-US" sz="2400" b="1" i="1" dirty="0"/>
                    </a:p>
                  </a:txBody>
                  <a:tcPr/>
                </a:tc>
                <a:tc hMerge="1">
                  <a:txBody>
                    <a:bodyPr/>
                    <a:lstStyle/>
                    <a:p>
                      <a:endParaRPr lang="en-US"/>
                    </a:p>
                  </a:txBody>
                  <a:tcPr/>
                </a:tc>
              </a:tr>
              <a:tr h="456592">
                <a:tc>
                  <a:txBody>
                    <a:bodyPr/>
                    <a:lstStyle/>
                    <a:p>
                      <a:pPr algn="l"/>
                      <a:r>
                        <a:rPr lang="en-US" sz="2400" dirty="0" err="1" smtClean="0"/>
                        <a:t>Perineal</a:t>
                      </a:r>
                      <a:r>
                        <a:rPr lang="en-US" sz="2400" dirty="0" smtClean="0"/>
                        <a:t> Pain</a:t>
                      </a:r>
                      <a:endParaRPr lang="en-US" sz="2400" dirty="0"/>
                    </a:p>
                  </a:txBody>
                  <a:tcPr/>
                </a:tc>
                <a:tc>
                  <a:txBody>
                    <a:bodyPr/>
                    <a:lstStyle/>
                    <a:p>
                      <a:pPr algn="ctr"/>
                      <a:r>
                        <a:rPr lang="en-US" sz="2400" dirty="0" smtClean="0"/>
                        <a:t>0.3</a:t>
                      </a:r>
                      <a:endParaRPr lang="en-US" sz="2400" dirty="0"/>
                    </a:p>
                  </a:txBody>
                  <a:tcPr/>
                </a:tc>
              </a:tr>
              <a:tr h="483451">
                <a:tc gridSpan="2">
                  <a:txBody>
                    <a:bodyPr/>
                    <a:lstStyle/>
                    <a:p>
                      <a:pPr algn="l"/>
                      <a:r>
                        <a:rPr lang="en-US" sz="2400" b="1" i="1" dirty="0" smtClean="0"/>
                        <a:t>Increased</a:t>
                      </a:r>
                      <a:r>
                        <a:rPr lang="en-US" sz="2400" b="1" i="1" baseline="0" dirty="0" smtClean="0"/>
                        <a:t> after CS… </a:t>
                      </a:r>
                      <a:endParaRPr lang="en-US" sz="2400" b="1" i="1" dirty="0"/>
                    </a:p>
                  </a:txBody>
                  <a:tcPr/>
                </a:tc>
                <a:tc hMerge="1">
                  <a:txBody>
                    <a:bodyPr/>
                    <a:lstStyle/>
                    <a:p>
                      <a:endParaRPr lang="en-US"/>
                    </a:p>
                  </a:txBody>
                  <a:tcPr/>
                </a:tc>
              </a:tr>
              <a:tr h="456592">
                <a:tc>
                  <a:txBody>
                    <a:bodyPr/>
                    <a:lstStyle/>
                    <a:p>
                      <a:pPr algn="l"/>
                      <a:r>
                        <a:rPr lang="en-US" sz="2400" dirty="0" smtClean="0"/>
                        <a:t>Abdominal Pain</a:t>
                      </a:r>
                      <a:endParaRPr lang="en-US" sz="2400" dirty="0"/>
                    </a:p>
                  </a:txBody>
                  <a:tcPr/>
                </a:tc>
                <a:tc>
                  <a:txBody>
                    <a:bodyPr/>
                    <a:lstStyle/>
                    <a:p>
                      <a:pPr algn="ctr"/>
                      <a:r>
                        <a:rPr lang="en-US" sz="2400" dirty="0" smtClean="0"/>
                        <a:t>1.9</a:t>
                      </a:r>
                      <a:endParaRPr lang="en-US" sz="2400" dirty="0"/>
                    </a:p>
                  </a:txBody>
                  <a:tcPr/>
                </a:tc>
              </a:tr>
              <a:tr h="456592">
                <a:tc>
                  <a:txBody>
                    <a:bodyPr/>
                    <a:lstStyle/>
                    <a:p>
                      <a:pPr algn="l"/>
                      <a:r>
                        <a:rPr lang="en-US" sz="2400" dirty="0" smtClean="0"/>
                        <a:t>Bladder injury</a:t>
                      </a:r>
                      <a:endParaRPr lang="en-US" sz="2400" dirty="0"/>
                    </a:p>
                  </a:txBody>
                  <a:tcPr/>
                </a:tc>
                <a:tc>
                  <a:txBody>
                    <a:bodyPr/>
                    <a:lstStyle/>
                    <a:p>
                      <a:pPr algn="ctr"/>
                      <a:r>
                        <a:rPr lang="en-US" sz="2400" dirty="0" smtClean="0"/>
                        <a:t>36.5</a:t>
                      </a:r>
                      <a:endParaRPr lang="en-US" sz="2400" dirty="0"/>
                    </a:p>
                  </a:txBody>
                  <a:tcPr/>
                </a:tc>
              </a:tr>
              <a:tr h="456592">
                <a:tc>
                  <a:txBody>
                    <a:bodyPr/>
                    <a:lstStyle/>
                    <a:p>
                      <a:pPr algn="l"/>
                      <a:r>
                        <a:rPr lang="en-US" sz="2400" dirty="0" err="1" smtClean="0"/>
                        <a:t>Ureteric</a:t>
                      </a:r>
                      <a:r>
                        <a:rPr lang="en-US" sz="2400" dirty="0" smtClean="0"/>
                        <a:t> injury</a:t>
                      </a:r>
                      <a:endParaRPr lang="en-US" sz="2400" dirty="0"/>
                    </a:p>
                  </a:txBody>
                  <a:tcPr/>
                </a:tc>
                <a:tc>
                  <a:txBody>
                    <a:bodyPr/>
                    <a:lstStyle/>
                    <a:p>
                      <a:pPr algn="ctr"/>
                      <a:r>
                        <a:rPr lang="en-US" sz="2400" dirty="0" smtClean="0"/>
                        <a:t>25.2</a:t>
                      </a:r>
                      <a:endParaRPr lang="en-US" sz="2400" dirty="0"/>
                    </a:p>
                  </a:txBody>
                  <a:tcPr/>
                </a:tc>
              </a:tr>
              <a:tr h="832609">
                <a:tc>
                  <a:txBody>
                    <a:bodyPr/>
                    <a:lstStyle/>
                    <a:p>
                      <a:pPr algn="l"/>
                      <a:r>
                        <a:rPr lang="en-US" sz="2400" dirty="0" smtClean="0"/>
                        <a:t>Need</a:t>
                      </a:r>
                      <a:r>
                        <a:rPr lang="en-US" sz="2400" baseline="0" dirty="0" smtClean="0"/>
                        <a:t> for further </a:t>
                      </a:r>
                      <a:r>
                        <a:rPr lang="en-US" sz="2400" kern="1200" baseline="0" dirty="0" smtClean="0"/>
                        <a:t>surgery such as </a:t>
                      </a:r>
                      <a:r>
                        <a:rPr lang="en-US" sz="2400" kern="1200" baseline="0" dirty="0" err="1" smtClean="0"/>
                        <a:t>laparotomy</a:t>
                      </a:r>
                      <a:r>
                        <a:rPr lang="en-US" sz="2400" kern="1200" baseline="0" dirty="0" smtClean="0"/>
                        <a:t> or </a:t>
                      </a:r>
                      <a:r>
                        <a:rPr lang="en-US" sz="2400" kern="1200" baseline="0" dirty="0" err="1" smtClean="0"/>
                        <a:t>D&amp;C</a:t>
                      </a:r>
                      <a:endParaRPr lang="en-US" sz="2400" dirty="0"/>
                    </a:p>
                  </a:txBody>
                  <a:tcPr/>
                </a:tc>
                <a:tc>
                  <a:txBody>
                    <a:bodyPr/>
                    <a:lstStyle/>
                    <a:p>
                      <a:pPr algn="ctr"/>
                      <a:r>
                        <a:rPr lang="en-US" sz="2400" dirty="0" smtClean="0"/>
                        <a:t>17.5</a:t>
                      </a:r>
                      <a:endParaRPr lang="en-US" sz="2400"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1915</TotalTime>
  <Words>2879</Words>
  <Application>Microsoft Office PowerPoint</Application>
  <PresentationFormat>On-screen Show (4:3)</PresentationFormat>
  <Paragraphs>339</Paragraphs>
  <Slides>52</Slides>
  <Notes>13</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Urban</vt:lpstr>
      <vt:lpstr>Caesarean –when caesarean not needed … </vt:lpstr>
      <vt:lpstr>Definition-CS rate </vt:lpstr>
      <vt:lpstr>How is the rate fixed?</vt:lpstr>
      <vt:lpstr>Slide 4</vt:lpstr>
      <vt:lpstr>Slide 5</vt:lpstr>
      <vt:lpstr>Problem statement… What is the rate of CS at present?</vt:lpstr>
      <vt:lpstr>Slide 7</vt:lpstr>
      <vt:lpstr>When is a CS done?</vt:lpstr>
      <vt:lpstr>Effects around the time of birth… </vt:lpstr>
      <vt:lpstr>Slide 10</vt:lpstr>
      <vt:lpstr>Slide 11</vt:lpstr>
      <vt:lpstr>In the postnatal period…</vt:lpstr>
      <vt:lpstr>Effects for future pregnancies</vt:lpstr>
      <vt:lpstr>On Babies’ health…</vt:lpstr>
      <vt:lpstr>Reasons for the increase…</vt:lpstr>
      <vt:lpstr>3) Use of Electronic Foetal Monitoring</vt:lpstr>
      <vt:lpstr>Slide 17</vt:lpstr>
      <vt:lpstr>Slide 18</vt:lpstr>
      <vt:lpstr>9) Malpractice Litigation[5]</vt:lpstr>
      <vt:lpstr>10) Caesarean Delivery On maternal Request(CDMR)</vt:lpstr>
      <vt:lpstr>Maternal Choice: “Too Posh to Push”</vt:lpstr>
      <vt:lpstr>Slide 22</vt:lpstr>
      <vt:lpstr>The Fear Factor:-o!!!</vt:lpstr>
      <vt:lpstr>Maternal physical factors leading to CDMR… </vt:lpstr>
      <vt:lpstr>What do we say about it?</vt:lpstr>
      <vt:lpstr>The well known scenario…</vt:lpstr>
      <vt:lpstr>Slide 27</vt:lpstr>
      <vt:lpstr>Why shouldn’t it increase?</vt:lpstr>
      <vt:lpstr>Why shouldn’t it increase?</vt:lpstr>
      <vt:lpstr>Slide 30</vt:lpstr>
      <vt:lpstr>From the baby’s side…</vt:lpstr>
      <vt:lpstr>Slide 32</vt:lpstr>
      <vt:lpstr>How can this increase be prevented?</vt:lpstr>
      <vt:lpstr>Slide 34</vt:lpstr>
      <vt:lpstr>8) Ways to reduce CDMR[17]</vt:lpstr>
      <vt:lpstr>If Cesarean Sections are Here to Stay, Can We Make Them Safer?</vt:lpstr>
      <vt:lpstr>Slide 37</vt:lpstr>
      <vt:lpstr>Slide 38</vt:lpstr>
      <vt:lpstr>Slide 39</vt:lpstr>
      <vt:lpstr>Slide 40</vt:lpstr>
      <vt:lpstr>Slide 41</vt:lpstr>
      <vt:lpstr>Take HOSPITAL Message…</vt:lpstr>
      <vt:lpstr>References</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Rate Of Caesarean Section – why is it on the rise?</dc:title>
  <dc:creator>Jeana Fiona</dc:creator>
  <cp:lastModifiedBy>Dr.GiGi</cp:lastModifiedBy>
  <cp:revision>75</cp:revision>
  <dcterms:created xsi:type="dcterms:W3CDTF">2012-10-18T16:01:37Z</dcterms:created>
  <dcterms:modified xsi:type="dcterms:W3CDTF">2012-11-15T11:51:51Z</dcterms:modified>
</cp:coreProperties>
</file>